
<file path=[Content_Types].xml><?xml version="1.0" encoding="utf-8"?>
<Types xmlns="http://schemas.openxmlformats.org/package/2006/content-types">
  <Default Extension="xml" ContentType="application/xml"/>
  <Default Extension="mov" ContentType="video/unknown"/>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embeddings/oleObject7.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7" r:id="rId2"/>
    <p:sldId id="284" r:id="rId3"/>
    <p:sldId id="260" r:id="rId4"/>
    <p:sldId id="283" r:id="rId5"/>
    <p:sldId id="348" r:id="rId6"/>
    <p:sldId id="293" r:id="rId7"/>
    <p:sldId id="295" r:id="rId8"/>
    <p:sldId id="297" r:id="rId9"/>
    <p:sldId id="286" r:id="rId10"/>
    <p:sldId id="288" r:id="rId11"/>
    <p:sldId id="282" r:id="rId12"/>
    <p:sldId id="290" r:id="rId13"/>
    <p:sldId id="350" r:id="rId14"/>
    <p:sldId id="292" r:id="rId15"/>
    <p:sldId id="294" r:id="rId16"/>
    <p:sldId id="301" r:id="rId17"/>
    <p:sldId id="258" r:id="rId18"/>
    <p:sldId id="306" r:id="rId19"/>
    <p:sldId id="346" r:id="rId20"/>
    <p:sldId id="296" r:id="rId21"/>
    <p:sldId id="351" r:id="rId22"/>
    <p:sldId id="302" r:id="rId23"/>
    <p:sldId id="265" r:id="rId24"/>
    <p:sldId id="305" r:id="rId25"/>
    <p:sldId id="307" r:id="rId26"/>
    <p:sldId id="309" r:id="rId27"/>
    <p:sldId id="298" r:id="rId28"/>
    <p:sldId id="311" r:id="rId29"/>
    <p:sldId id="312" r:id="rId30"/>
    <p:sldId id="314" r:id="rId31"/>
    <p:sldId id="315" r:id="rId32"/>
    <p:sldId id="316" r:id="rId33"/>
    <p:sldId id="317" r:id="rId34"/>
    <p:sldId id="318" r:id="rId35"/>
    <p:sldId id="322" r:id="rId36"/>
    <p:sldId id="272" r:id="rId37"/>
    <p:sldId id="323" r:id="rId38"/>
    <p:sldId id="325" r:id="rId39"/>
    <p:sldId id="324" r:id="rId40"/>
    <p:sldId id="326" r:id="rId41"/>
    <p:sldId id="328" r:id="rId42"/>
    <p:sldId id="329" r:id="rId43"/>
    <p:sldId id="331" r:id="rId44"/>
    <p:sldId id="332" r:id="rId45"/>
    <p:sldId id="333" r:id="rId46"/>
    <p:sldId id="334" r:id="rId47"/>
    <p:sldId id="335" r:id="rId48"/>
    <p:sldId id="336" r:id="rId49"/>
    <p:sldId id="337" r:id="rId50"/>
    <p:sldId id="338" r:id="rId51"/>
    <p:sldId id="339" r:id="rId52"/>
    <p:sldId id="347" r:id="rId53"/>
    <p:sldId id="340" r:id="rId54"/>
    <p:sldId id="341" r:id="rId55"/>
    <p:sldId id="342" r:id="rId56"/>
    <p:sldId id="343" r:id="rId57"/>
    <p:sldId id="352" r:id="rId58"/>
    <p:sldId id="345" r:id="rId5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7" userDrawn="1">
          <p15:clr>
            <a:srgbClr val="A4A3A4"/>
          </p15:clr>
        </p15:guide>
        <p15:guide id="2" pos="3840" userDrawn="1">
          <p15:clr>
            <a:srgbClr val="A4A3A4"/>
          </p15:clr>
        </p15:guide>
        <p15:guide id="3" pos="18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A89"/>
    <a:srgbClr val="0F2B37"/>
    <a:srgbClr val="1E2A3C"/>
    <a:srgbClr val="DC3C00"/>
    <a:srgbClr val="ECF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5" autoAdjust="0"/>
    <p:restoredTop sz="94424" autoAdjust="0"/>
  </p:normalViewPr>
  <p:slideViewPr>
    <p:cSldViewPr snapToGrid="0" showGuides="1">
      <p:cViewPr varScale="1">
        <p:scale>
          <a:sx n="113" d="100"/>
          <a:sy n="113" d="100"/>
        </p:scale>
        <p:origin x="-464" y="-112"/>
      </p:cViewPr>
      <p:guideLst>
        <p:guide orient="horz" pos="2137"/>
        <p:guide pos="3840"/>
        <p:guide pos="18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93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0D49B-8AB1-4855-A4A4-08C0E4F52BDE}" type="datetimeFigureOut">
              <a:rPr lang="zh-CN" altLang="en-US" smtClean="0"/>
              <a:t>12.09.16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65D5F-0965-4E51-9C70-23D48B456A4E}" type="slidenum">
              <a:rPr lang="zh-CN" altLang="en-US" smtClean="0"/>
              <a:t>‹#›</a:t>
            </a:fld>
            <a:endParaRPr lang="zh-CN" altLang="en-US"/>
          </a:p>
        </p:txBody>
      </p:sp>
    </p:spTree>
    <p:extLst>
      <p:ext uri="{BB962C8B-B14F-4D97-AF65-F5344CB8AC3E}">
        <p14:creationId xmlns:p14="http://schemas.microsoft.com/office/powerpoint/2010/main" val="2557743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37181D0-A797-4AF9-BA7D-F9EDE7CA232C}" type="datetimeFigureOut">
              <a:rPr lang="zh-CN" altLang="en-US" smtClean="0"/>
              <a:t>12.09.16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1E4D9B-0B73-4C3A-834C-B3116E5F4DBF}" type="slidenum">
              <a:rPr lang="zh-CN" altLang="en-US" smtClean="0"/>
              <a:t>‹#›</a:t>
            </a:fld>
            <a:endParaRPr lang="zh-CN" altLang="en-US"/>
          </a:p>
        </p:txBody>
      </p:sp>
    </p:spTree>
    <p:extLst>
      <p:ext uri="{BB962C8B-B14F-4D97-AF65-F5344CB8AC3E}">
        <p14:creationId xmlns:p14="http://schemas.microsoft.com/office/powerpoint/2010/main" val="3137186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37181D0-A797-4AF9-BA7D-F9EDE7CA232C}" type="datetimeFigureOut">
              <a:rPr lang="zh-CN" altLang="en-US" smtClean="0"/>
              <a:t>12.09.16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1E4D9B-0B73-4C3A-834C-B3116E5F4DBF}" type="slidenum">
              <a:rPr lang="zh-CN" altLang="en-US" smtClean="0"/>
              <a:t>‹#›</a:t>
            </a:fld>
            <a:endParaRPr lang="zh-CN" altLang="en-US"/>
          </a:p>
        </p:txBody>
      </p:sp>
    </p:spTree>
    <p:extLst>
      <p:ext uri="{BB962C8B-B14F-4D97-AF65-F5344CB8AC3E}">
        <p14:creationId xmlns:p14="http://schemas.microsoft.com/office/powerpoint/2010/main" val="1807308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37181D0-A797-4AF9-BA7D-F9EDE7CA232C}" type="datetimeFigureOut">
              <a:rPr lang="zh-CN" altLang="en-US" smtClean="0"/>
              <a:t>12.09.16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1E4D9B-0B73-4C3A-834C-B3116E5F4DBF}" type="slidenum">
              <a:rPr lang="zh-CN" altLang="en-US" smtClean="0"/>
              <a:t>‹#›</a:t>
            </a:fld>
            <a:endParaRPr lang="zh-CN" altLang="en-US"/>
          </a:p>
        </p:txBody>
      </p:sp>
    </p:spTree>
    <p:extLst>
      <p:ext uri="{BB962C8B-B14F-4D97-AF65-F5344CB8AC3E}">
        <p14:creationId xmlns:p14="http://schemas.microsoft.com/office/powerpoint/2010/main" val="3527887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37181D0-A797-4AF9-BA7D-F9EDE7CA232C}" type="datetimeFigureOut">
              <a:rPr lang="zh-CN" altLang="en-US" smtClean="0"/>
              <a:t>12.09.16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1E4D9B-0B73-4C3A-834C-B3116E5F4DBF}" type="slidenum">
              <a:rPr lang="zh-CN" altLang="en-US" smtClean="0"/>
              <a:t>‹#›</a:t>
            </a:fld>
            <a:endParaRPr lang="zh-CN" altLang="en-US"/>
          </a:p>
        </p:txBody>
      </p:sp>
    </p:spTree>
    <p:extLst>
      <p:ext uri="{BB962C8B-B14F-4D97-AF65-F5344CB8AC3E}">
        <p14:creationId xmlns:p14="http://schemas.microsoft.com/office/powerpoint/2010/main" val="816318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137181D0-A797-4AF9-BA7D-F9EDE7CA232C}" type="datetimeFigureOut">
              <a:rPr lang="zh-CN" altLang="en-US" smtClean="0"/>
              <a:t>12.09.16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1E4D9B-0B73-4C3A-834C-B3116E5F4DBF}" type="slidenum">
              <a:rPr lang="zh-CN" altLang="en-US" smtClean="0"/>
              <a:t>‹#›</a:t>
            </a:fld>
            <a:endParaRPr lang="zh-CN" altLang="en-US"/>
          </a:p>
        </p:txBody>
      </p:sp>
    </p:spTree>
    <p:extLst>
      <p:ext uri="{BB962C8B-B14F-4D97-AF65-F5344CB8AC3E}">
        <p14:creationId xmlns:p14="http://schemas.microsoft.com/office/powerpoint/2010/main" val="3572554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37181D0-A797-4AF9-BA7D-F9EDE7CA232C}" type="datetimeFigureOut">
              <a:rPr lang="zh-CN" altLang="en-US" smtClean="0"/>
              <a:t>12.09.16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1E4D9B-0B73-4C3A-834C-B3116E5F4DBF}" type="slidenum">
              <a:rPr lang="zh-CN" altLang="en-US" smtClean="0"/>
              <a:t>‹#›</a:t>
            </a:fld>
            <a:endParaRPr lang="zh-CN" altLang="en-US"/>
          </a:p>
        </p:txBody>
      </p:sp>
    </p:spTree>
    <p:extLst>
      <p:ext uri="{BB962C8B-B14F-4D97-AF65-F5344CB8AC3E}">
        <p14:creationId xmlns:p14="http://schemas.microsoft.com/office/powerpoint/2010/main" val="3289583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37181D0-A797-4AF9-BA7D-F9EDE7CA232C}" type="datetimeFigureOut">
              <a:rPr lang="zh-CN" altLang="en-US" smtClean="0"/>
              <a:t>12.09.16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41E4D9B-0B73-4C3A-834C-B3116E5F4DBF}" type="slidenum">
              <a:rPr lang="zh-CN" altLang="en-US" smtClean="0"/>
              <a:t>‹#›</a:t>
            </a:fld>
            <a:endParaRPr lang="zh-CN" altLang="en-US"/>
          </a:p>
        </p:txBody>
      </p:sp>
    </p:spTree>
    <p:extLst>
      <p:ext uri="{BB962C8B-B14F-4D97-AF65-F5344CB8AC3E}">
        <p14:creationId xmlns:p14="http://schemas.microsoft.com/office/powerpoint/2010/main" val="2243549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37181D0-A797-4AF9-BA7D-F9EDE7CA232C}" type="datetimeFigureOut">
              <a:rPr lang="zh-CN" altLang="en-US" smtClean="0"/>
              <a:t>12.09.16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41E4D9B-0B73-4C3A-834C-B3116E5F4DBF}" type="slidenum">
              <a:rPr lang="zh-CN" altLang="en-US" smtClean="0"/>
              <a:t>‹#›</a:t>
            </a:fld>
            <a:endParaRPr lang="zh-CN" altLang="en-US"/>
          </a:p>
        </p:txBody>
      </p:sp>
    </p:spTree>
    <p:extLst>
      <p:ext uri="{BB962C8B-B14F-4D97-AF65-F5344CB8AC3E}">
        <p14:creationId xmlns:p14="http://schemas.microsoft.com/office/powerpoint/2010/main" val="3060717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37181D0-A797-4AF9-BA7D-F9EDE7CA232C}" type="datetimeFigureOut">
              <a:rPr lang="zh-CN" altLang="en-US" smtClean="0"/>
              <a:t>12.09.16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41E4D9B-0B73-4C3A-834C-B3116E5F4DBF}" type="slidenum">
              <a:rPr lang="zh-CN" altLang="en-US" smtClean="0"/>
              <a:t>‹#›</a:t>
            </a:fld>
            <a:endParaRPr lang="zh-CN" altLang="en-US"/>
          </a:p>
        </p:txBody>
      </p:sp>
    </p:spTree>
    <p:extLst>
      <p:ext uri="{BB962C8B-B14F-4D97-AF65-F5344CB8AC3E}">
        <p14:creationId xmlns:p14="http://schemas.microsoft.com/office/powerpoint/2010/main" val="137753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37181D0-A797-4AF9-BA7D-F9EDE7CA232C}" type="datetimeFigureOut">
              <a:rPr lang="zh-CN" altLang="en-US" smtClean="0"/>
              <a:t>12.09.16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1E4D9B-0B73-4C3A-834C-B3116E5F4DBF}" type="slidenum">
              <a:rPr lang="zh-CN" altLang="en-US" smtClean="0"/>
              <a:t>‹#›</a:t>
            </a:fld>
            <a:endParaRPr lang="zh-CN" altLang="en-US"/>
          </a:p>
        </p:txBody>
      </p:sp>
    </p:spTree>
    <p:extLst>
      <p:ext uri="{BB962C8B-B14F-4D97-AF65-F5344CB8AC3E}">
        <p14:creationId xmlns:p14="http://schemas.microsoft.com/office/powerpoint/2010/main" val="3554992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37181D0-A797-4AF9-BA7D-F9EDE7CA232C}" type="datetimeFigureOut">
              <a:rPr lang="zh-CN" altLang="en-US" smtClean="0"/>
              <a:t>12.09.16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1E4D9B-0B73-4C3A-834C-B3116E5F4DBF}" type="slidenum">
              <a:rPr lang="zh-CN" altLang="en-US" smtClean="0"/>
              <a:t>‹#›</a:t>
            </a:fld>
            <a:endParaRPr lang="zh-CN" altLang="en-US"/>
          </a:p>
        </p:txBody>
      </p:sp>
    </p:spTree>
    <p:extLst>
      <p:ext uri="{BB962C8B-B14F-4D97-AF65-F5344CB8AC3E}">
        <p14:creationId xmlns:p14="http://schemas.microsoft.com/office/powerpoint/2010/main" val="1555769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181D0-A797-4AF9-BA7D-F9EDE7CA232C}" type="datetimeFigureOut">
              <a:rPr lang="zh-CN" altLang="en-US" smtClean="0"/>
              <a:t>12.09.16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E4D9B-0B73-4C3A-834C-B3116E5F4DBF}" type="slidenum">
              <a:rPr lang="zh-CN" altLang="en-US" smtClean="0"/>
              <a:t>‹#›</a:t>
            </a:fld>
            <a:endParaRPr lang="zh-CN" altLang="en-US"/>
          </a:p>
        </p:txBody>
      </p:sp>
    </p:spTree>
    <p:extLst>
      <p:ext uri="{BB962C8B-B14F-4D97-AF65-F5344CB8AC3E}">
        <p14:creationId xmlns:p14="http://schemas.microsoft.com/office/powerpoint/2010/main" val="3426457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hyperlink" Target="http://petoukhov.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oleObject" Target="file:///\\localhost\Users\Sergej\Desktop\&#1044;&#1045;&#1051;&#1040;\&#1050;&#1048;&#1058;&#1040;&#1049;%202016\&#1052;&#1054;&#1048;%20&#1051;&#1045;&#1050;&#1062;&#1048;&#1048;%20&#1050;&#1048;&#1058;&#1040;&#1049;%202016\Document1!OLE_LINK1" TargetMode="External"/><Relationship Id="rId5" Type="http://schemas.openxmlformats.org/officeDocument/2006/relationships/image" Target="../media/image14.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0.png"/><Relationship Id="rId5" Type="http://schemas.openxmlformats.org/officeDocument/2006/relationships/oleObject" Target="../embeddings/oleObject5.bin"/><Relationship Id="rId6" Type="http://schemas.openxmlformats.org/officeDocument/2006/relationships/image" Target="../media/image21.png"/><Relationship Id="rId7" Type="http://schemas.openxmlformats.org/officeDocument/2006/relationships/oleObject" Target="../embeddings/oleObject6.bin"/><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30.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2.png"/><Relationship Id="rId1" Type="http://schemas.openxmlformats.org/officeDocument/2006/relationships/themeOverride" Target="../theme/themeOverride4.x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package" Target="../embeddings/Microsoft_Word_Document2.docx"/><Relationship Id="rId5" Type="http://schemas.openxmlformats.org/officeDocument/2006/relationships/image" Target="../media/image35.emf"/><Relationship Id="rId6" Type="http://schemas.openxmlformats.org/officeDocument/2006/relationships/image" Target="../media/image37.png"/><Relationship Id="rId7" Type="http://schemas.openxmlformats.org/officeDocument/2006/relationships/image" Target="../media/image34.png"/><Relationship Id="rId8" Type="http://schemas.openxmlformats.org/officeDocument/2006/relationships/image" Target="../media/image38.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gif"/><Relationship Id="rId4" Type="http://schemas.openxmlformats.org/officeDocument/2006/relationships/image" Target="../media/image49.gif"/><Relationship Id="rId5" Type="http://schemas.openxmlformats.org/officeDocument/2006/relationships/image" Target="../media/image50.gif"/><Relationship Id="rId6" Type="http://schemas.openxmlformats.org/officeDocument/2006/relationships/image" Target="../media/image51.gif"/><Relationship Id="rId7" Type="http://schemas.openxmlformats.org/officeDocument/2006/relationships/image" Target="../media/image52.gif"/><Relationship Id="rId1" Type="http://schemas.openxmlformats.org/officeDocument/2006/relationships/slideLayout" Target="../slideLayouts/slideLayout7.xml"/><Relationship Id="rId2" Type="http://schemas.openxmlformats.org/officeDocument/2006/relationships/image" Target="../media/image47.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7.xml"/><Relationship Id="rId3"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4.png"/><Relationship Id="rId1" Type="http://schemas.openxmlformats.org/officeDocument/2006/relationships/themeOverride" Target="../theme/themeOverride6.xml"/><Relationship Id="rId2"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7.png"/><Relationship Id="rId1" Type="http://schemas.microsoft.com/office/2007/relationships/media" Target="../media/media1.mov"/><Relationship Id="rId2" Type="http://schemas.openxmlformats.org/officeDocument/2006/relationships/video" Target="../media/media1.mov"/></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oleObject" Target="../embeddings/oleObject2.bin"/><Relationship Id="rId7" Type="http://schemas.openxmlformats.org/officeDocument/2006/relationships/image" Target="../media/image5.png"/><Relationship Id="rId8"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themeOverride" Target="../theme/themeOverride7.x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7.xml"/><Relationship Id="rId3"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www.evernote.com/l/AFnRwSleQRRMI7PGAKFzZgkUEdMP10Lv5J0/" TargetMode="External"/><Relationship Id="rId4" Type="http://schemas.openxmlformats.org/officeDocument/2006/relationships/oleObject" Target="../embeddings/oleObject7.bin"/><Relationship Id="rId5" Type="http://schemas.openxmlformats.org/officeDocument/2006/relationships/image" Target="../media/image5.png"/><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9.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3828"/>
            <a:ext cx="12192000" cy="4843463"/>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矩形 3"/>
          <p:cNvSpPr/>
          <p:nvPr/>
        </p:nvSpPr>
        <p:spPr>
          <a:xfrm>
            <a:off x="0" y="4294691"/>
            <a:ext cx="12192000" cy="2581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138779" y="220404"/>
            <a:ext cx="8369085" cy="4216539"/>
          </a:xfrm>
          <a:prstGeom prst="rect">
            <a:avLst/>
          </a:prstGeom>
          <a:noFill/>
        </p:spPr>
        <p:txBody>
          <a:bodyPr wrap="square" rtlCol="0">
            <a:spAutoFit/>
          </a:bodyPr>
          <a:lstStyle/>
          <a:p>
            <a:pPr algn="ctr"/>
            <a:r>
              <a:rPr lang="en-US" altLang="zh-CN" sz="2800" dirty="0"/>
              <a:t/>
            </a:r>
            <a:br>
              <a:rPr lang="en-US" altLang="zh-CN" sz="2800" dirty="0"/>
            </a:br>
            <a:r>
              <a:rPr lang="en-US" altLang="zh-CN" sz="2400" dirty="0">
                <a:solidFill>
                  <a:srgbClr val="FFC000"/>
                </a:solidFill>
                <a:latin typeface="+mj-lt"/>
              </a:rPr>
              <a:t>MATRIX GENETICS,  WALSH FUNCTIONS, </a:t>
            </a:r>
            <a:br>
              <a:rPr lang="en-US" altLang="zh-CN" sz="2400" dirty="0">
                <a:solidFill>
                  <a:srgbClr val="FFC000"/>
                </a:solidFill>
                <a:latin typeface="+mj-lt"/>
              </a:rPr>
            </a:br>
            <a:r>
              <a:rPr lang="en-US" altLang="zh-CN" sz="2400" dirty="0">
                <a:solidFill>
                  <a:srgbClr val="FFC000"/>
                </a:solidFill>
                <a:latin typeface="+mj-lt"/>
              </a:rPr>
              <a:t>INHERITED PROCESSES AND ARTIFICIAL INTELLECT </a:t>
            </a:r>
            <a:br>
              <a:rPr lang="en-US" altLang="zh-CN" sz="2400" dirty="0">
                <a:solidFill>
                  <a:srgbClr val="FFC000"/>
                </a:solidFill>
                <a:latin typeface="+mj-lt"/>
              </a:rPr>
            </a:br>
            <a:r>
              <a:rPr lang="zh-CN" altLang="en-US" sz="2400" b="1" dirty="0">
                <a:solidFill>
                  <a:schemeClr val="bg1"/>
                </a:solidFill>
              </a:rPr>
              <a:t>矩阵遗传学，</a:t>
            </a:r>
            <a:r>
              <a:rPr lang="en-US" altLang="zh-CN" sz="2400" b="1" dirty="0">
                <a:solidFill>
                  <a:schemeClr val="bg1"/>
                </a:solidFill>
              </a:rPr>
              <a:t> WALSH</a:t>
            </a:r>
            <a:r>
              <a:rPr lang="zh-CN" altLang="en-US" sz="2400" b="1" dirty="0">
                <a:solidFill>
                  <a:schemeClr val="bg1"/>
                </a:solidFill>
              </a:rPr>
              <a:t>函数，继承与进</a:t>
            </a:r>
            <a:r>
              <a:rPr lang="zh-CN" altLang="en-US" sz="2400" b="1" dirty="0" smtClean="0">
                <a:solidFill>
                  <a:schemeClr val="bg1"/>
                </a:solidFill>
              </a:rPr>
              <a:t>程及</a:t>
            </a:r>
            <a:r>
              <a:rPr lang="zh-CN" altLang="en-US" sz="2400" b="1" dirty="0">
                <a:solidFill>
                  <a:schemeClr val="bg1"/>
                </a:solidFill>
              </a:rPr>
              <a:t>人工智能</a:t>
            </a:r>
            <a:r>
              <a:rPr lang="en-US" altLang="zh-CN" sz="2400" b="1" dirty="0"/>
              <a:t/>
            </a:r>
            <a:br>
              <a:rPr lang="en-US" altLang="zh-CN" sz="2400" b="1" dirty="0"/>
            </a:br>
            <a:r>
              <a:rPr lang="en-US" altLang="zh-CN" sz="2400" b="1" dirty="0"/>
              <a:t/>
            </a:r>
            <a:br>
              <a:rPr lang="en-US" altLang="zh-CN" sz="2400" b="1" dirty="0"/>
            </a:br>
            <a:r>
              <a:rPr lang="en-US" altLang="zh-CN" sz="2400" dirty="0">
                <a:solidFill>
                  <a:srgbClr val="FFC000"/>
                </a:solidFill>
                <a:latin typeface="+mj-lt"/>
              </a:rPr>
              <a:t>S.V. </a:t>
            </a:r>
            <a:r>
              <a:rPr lang="en-US" altLang="zh-CN" sz="2400" dirty="0" err="1">
                <a:solidFill>
                  <a:srgbClr val="FFC000"/>
                </a:solidFill>
                <a:latin typeface="+mj-lt"/>
              </a:rPr>
              <a:t>Petoukhov</a:t>
            </a:r>
            <a:r>
              <a:rPr lang="en-US" altLang="zh-CN" sz="2400" dirty="0">
                <a:solidFill>
                  <a:srgbClr val="FFC000"/>
                </a:solidFill>
                <a:latin typeface="+mj-lt"/>
              </a:rPr>
              <a:t/>
            </a:r>
            <a:br>
              <a:rPr lang="en-US" altLang="zh-CN" sz="2400" dirty="0">
                <a:solidFill>
                  <a:srgbClr val="FFC000"/>
                </a:solidFill>
                <a:latin typeface="+mj-lt"/>
              </a:rPr>
            </a:br>
            <a:r>
              <a:rPr lang="en-US" altLang="zh-CN" sz="2400" dirty="0">
                <a:solidFill>
                  <a:srgbClr val="FFC000"/>
                </a:solidFill>
                <a:latin typeface="+mj-lt"/>
              </a:rPr>
              <a:t>Russian Academy of Sciences, Moscow</a:t>
            </a:r>
            <a:br>
              <a:rPr lang="en-US" altLang="zh-CN" sz="2400" dirty="0">
                <a:solidFill>
                  <a:srgbClr val="FFC000"/>
                </a:solidFill>
                <a:latin typeface="+mj-lt"/>
              </a:rPr>
            </a:br>
            <a:r>
              <a:rPr lang="zh-CN" altLang="en-US" sz="2400" b="1" dirty="0">
                <a:solidFill>
                  <a:schemeClr val="bg1"/>
                </a:solidFill>
              </a:rPr>
              <a:t>俄罗斯科学院，莫斯科</a:t>
            </a:r>
            <a:r>
              <a:rPr lang="en-US" altLang="zh-CN" sz="2400" b="1" dirty="0"/>
              <a:t/>
            </a:r>
            <a:br>
              <a:rPr lang="en-US" altLang="zh-CN" sz="2400" b="1" dirty="0"/>
            </a:br>
            <a:r>
              <a:rPr lang="en-US" altLang="zh-CN" sz="2400" b="1" dirty="0">
                <a:hlinkClick r:id="rId2"/>
              </a:rPr>
              <a:t>http://petoukhov.com/</a:t>
            </a:r>
            <a:r>
              <a:rPr lang="en-US" altLang="zh-CN" sz="2400" b="1" dirty="0"/>
              <a:t> </a:t>
            </a:r>
            <a:br>
              <a:rPr lang="en-US" altLang="zh-CN" sz="2400" b="1" dirty="0"/>
            </a:br>
            <a:r>
              <a:rPr lang="en-US" altLang="zh-CN" sz="2400" b="1" dirty="0" smtClean="0"/>
              <a:t/>
            </a:r>
            <a:br>
              <a:rPr lang="en-US" altLang="zh-CN" sz="2400" b="1" dirty="0" smtClean="0"/>
            </a:br>
            <a:endParaRPr lang="zh-CN" altLang="en-US" sz="2400" b="1" dirty="0"/>
          </a:p>
        </p:txBody>
      </p:sp>
      <p:pic>
        <p:nvPicPr>
          <p:cNvPr id="8" name="Picture 7"/>
          <p:cNvPicPr>
            <a:picLocks noChangeAspect="1"/>
          </p:cNvPicPr>
          <p:nvPr/>
        </p:nvPicPr>
        <p:blipFill>
          <a:blip r:embed="rId3"/>
          <a:stretch>
            <a:fillRect/>
          </a:stretch>
        </p:blipFill>
        <p:spPr>
          <a:xfrm>
            <a:off x="1597917" y="4354189"/>
            <a:ext cx="1688643" cy="2428543"/>
          </a:xfrm>
          <a:prstGeom prst="rect">
            <a:avLst/>
          </a:prstGeom>
        </p:spPr>
      </p:pic>
      <p:pic>
        <p:nvPicPr>
          <p:cNvPr id="10" name="Picture 4" descr="КОМПЬЮТЕРЫ ДНК В МИРЕ НАУКИ"/>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6799" y="4421529"/>
            <a:ext cx="1644523" cy="236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stretch>
            <a:fillRect/>
          </a:stretch>
        </p:blipFill>
        <p:spPr>
          <a:xfrm>
            <a:off x="4623910" y="4847291"/>
            <a:ext cx="3218640" cy="1713821"/>
          </a:xfrm>
          <a:prstGeom prst="rect">
            <a:avLst/>
          </a:prstGeom>
        </p:spPr>
      </p:pic>
    </p:spTree>
    <p:extLst>
      <p:ext uri="{BB962C8B-B14F-4D97-AF65-F5344CB8AC3E}">
        <p14:creationId xmlns:p14="http://schemas.microsoft.com/office/powerpoint/2010/main" val="146048830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Rectangle 3"/>
          <p:cNvSpPr/>
          <p:nvPr/>
        </p:nvSpPr>
        <p:spPr>
          <a:xfrm>
            <a:off x="0" y="4439898"/>
            <a:ext cx="12414142" cy="2549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矩形 7"/>
          <p:cNvSpPr/>
          <p:nvPr/>
        </p:nvSpPr>
        <p:spPr>
          <a:xfrm>
            <a:off x="0" y="-51514"/>
            <a:ext cx="12192000" cy="4491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 name="组合 11"/>
          <p:cNvGrpSpPr/>
          <p:nvPr/>
        </p:nvGrpSpPr>
        <p:grpSpPr>
          <a:xfrm>
            <a:off x="0" y="89905"/>
            <a:ext cx="10430359" cy="3970318"/>
            <a:chOff x="2980827" y="1903774"/>
            <a:chExt cx="6997455" cy="3970318"/>
          </a:xfrm>
        </p:grpSpPr>
        <p:sp>
          <p:nvSpPr>
            <p:cNvPr id="13" name="文本框 12"/>
            <p:cNvSpPr txBox="1"/>
            <p:nvPr/>
          </p:nvSpPr>
          <p:spPr>
            <a:xfrm>
              <a:off x="2980827" y="1903774"/>
              <a:ext cx="4637258" cy="3970318"/>
            </a:xfrm>
            <a:prstGeom prst="rect">
              <a:avLst/>
            </a:prstGeom>
            <a:noFill/>
          </p:spPr>
          <p:txBody>
            <a:bodyPr wrap="square" rtlCol="0">
              <a:spAutoFit/>
            </a:bodyPr>
            <a:lstStyle/>
            <a:p>
              <a:pPr indent="540000"/>
              <a:r>
                <a:rPr lang="en-US" altLang="zh-CN" sz="2800" dirty="0"/>
                <a:t>The 4-letter alphabet of nitrogenous </a:t>
              </a:r>
              <a:br>
                <a:rPr lang="en-US" altLang="zh-CN" sz="2800" dirty="0"/>
              </a:br>
              <a:r>
                <a:rPr lang="en-US" altLang="zh-CN" sz="2800" dirty="0"/>
                <a:t>bases A, C, G, T/U bears the symmetric </a:t>
              </a:r>
              <a:br>
                <a:rPr lang="en-US" altLang="zh-CN" sz="2800" dirty="0"/>
              </a:br>
              <a:r>
                <a:rPr lang="en-US" altLang="zh-CN" sz="2800" dirty="0"/>
                <a:t>system </a:t>
              </a:r>
              <a:r>
                <a:rPr lang="en-US" sz="2800" dirty="0" smtClean="0"/>
                <a:t>of </a:t>
              </a:r>
              <a:r>
                <a:rPr lang="en-US" sz="2800" dirty="0"/>
                <a:t>3 kinds of binary-oppositional</a:t>
              </a:r>
              <a:br>
                <a:rPr lang="en-US" sz="2800" dirty="0"/>
              </a:br>
              <a:r>
                <a:rPr lang="en-US" sz="2800" dirty="0"/>
                <a:t>attributes, which divide this alphabet into </a:t>
              </a:r>
              <a:br>
                <a:rPr lang="en-US" sz="2800" dirty="0"/>
              </a:br>
              <a:r>
                <a:rPr lang="en-US" sz="2800" dirty="0"/>
                <a:t>various three pairs of attributive-identical </a:t>
              </a:r>
              <a:br>
                <a:rPr lang="en-US" sz="2800" dirty="0"/>
              </a:br>
              <a:r>
                <a:rPr lang="en-US" sz="2800" dirty="0"/>
                <a:t>letters denoted by 0 or 1 in each kind. </a:t>
              </a:r>
              <a:br>
                <a:rPr lang="en-US" sz="2800" dirty="0"/>
              </a:br>
              <a:r>
                <a:rPr lang="en-US" sz="2800" dirty="0"/>
                <a:t>In other words, </a:t>
              </a:r>
              <a:r>
                <a:rPr lang="en-US" sz="2800" b="1" dirty="0">
                  <a:solidFill>
                    <a:srgbClr val="FF0000"/>
                  </a:solidFill>
                </a:rPr>
                <a:t>3 binary sub-alphabets</a:t>
              </a:r>
              <a:r>
                <a:rPr lang="en-US" sz="2800" dirty="0"/>
                <a:t> </a:t>
              </a:r>
              <a:br>
                <a:rPr lang="en-US" sz="2800" dirty="0"/>
              </a:br>
              <a:r>
                <a:rPr lang="en-US" sz="2800" dirty="0"/>
                <a:t>exist in this 4-letter alphabet:</a:t>
              </a:r>
              <a:r>
                <a:rPr lang="en-US" altLang="zh-CN" sz="2800" dirty="0"/>
                <a:t/>
              </a:r>
              <a:br>
                <a:rPr lang="en-US" altLang="zh-CN" sz="2800" dirty="0"/>
              </a:br>
              <a:endParaRPr lang="zh-CN" altLang="en-US" sz="2800" dirty="0">
                <a:solidFill>
                  <a:schemeClr val="bg1"/>
                </a:solidFill>
                <a:latin typeface="+mj-lt"/>
              </a:endParaRPr>
            </a:p>
          </p:txBody>
        </p:sp>
        <p:sp>
          <p:nvSpPr>
            <p:cNvPr id="18" name="矩形 17"/>
            <p:cNvSpPr/>
            <p:nvPr/>
          </p:nvSpPr>
          <p:spPr>
            <a:xfrm>
              <a:off x="9870282" y="2063700"/>
              <a:ext cx="1080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3" name="文本框 22"/>
          <p:cNvSpPr txBox="1"/>
          <p:nvPr/>
        </p:nvSpPr>
        <p:spPr>
          <a:xfrm>
            <a:off x="741122" y="4617207"/>
            <a:ext cx="11305103" cy="430887"/>
          </a:xfrm>
          <a:prstGeom prst="rect">
            <a:avLst/>
          </a:prstGeom>
          <a:noFill/>
        </p:spPr>
        <p:txBody>
          <a:bodyPr wrap="square" rtlCol="0">
            <a:spAutoFit/>
          </a:bodyPr>
          <a:lstStyle/>
          <a:p>
            <a:r>
              <a:rPr lang="en-US" altLang="zh-CN" sz="2200" dirty="0" smtClean="0">
                <a:solidFill>
                  <a:schemeClr val="bg1"/>
                </a:solidFill>
                <a:latin typeface="+mj-lt"/>
              </a:rPr>
              <a:t>       </a:t>
            </a:r>
            <a:endParaRPr lang="zh-CN" altLang="zh-CN" sz="2200" dirty="0">
              <a:solidFill>
                <a:schemeClr val="bg1"/>
              </a:solidFill>
              <a:latin typeface="+mj-lt"/>
            </a:endParaRPr>
          </a:p>
        </p:txBody>
      </p:sp>
      <p:sp>
        <p:nvSpPr>
          <p:cNvPr id="3" name="Rectangle 2"/>
          <p:cNvSpPr/>
          <p:nvPr/>
        </p:nvSpPr>
        <p:spPr>
          <a:xfrm>
            <a:off x="6958739" y="133350"/>
            <a:ext cx="5087486" cy="2532358"/>
          </a:xfrm>
          <a:prstGeom prst="rect">
            <a:avLst/>
          </a:prstGeom>
          <a:solidFill>
            <a:srgbClr val="00BA8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2400" dirty="0"/>
              <a:t>含氮碱基的</a:t>
            </a:r>
            <a:r>
              <a:rPr lang="en-US" altLang="zh-CN" sz="2400" dirty="0"/>
              <a:t>4</a:t>
            </a:r>
            <a:r>
              <a:rPr lang="zh-CN" altLang="en-US" sz="2400" dirty="0"/>
              <a:t>个字母</a:t>
            </a:r>
            <a:r>
              <a:rPr lang="en-US" altLang="zh-CN" sz="2400" dirty="0"/>
              <a:t>A</a:t>
            </a:r>
            <a:r>
              <a:rPr lang="zh-CN" altLang="en-US" sz="2400" dirty="0"/>
              <a:t>，</a:t>
            </a:r>
            <a:r>
              <a:rPr lang="en-US" altLang="zh-CN" sz="2400" dirty="0"/>
              <a:t>C</a:t>
            </a:r>
            <a:r>
              <a:rPr lang="zh-CN" altLang="en-US" sz="2400" dirty="0"/>
              <a:t>，</a:t>
            </a:r>
            <a:r>
              <a:rPr lang="en-US" altLang="zh-CN" sz="2400" dirty="0"/>
              <a:t>G</a:t>
            </a:r>
            <a:r>
              <a:rPr lang="zh-CN" altLang="en-US" sz="2400" dirty="0"/>
              <a:t>，</a:t>
            </a:r>
            <a:r>
              <a:rPr lang="en-US" altLang="zh-CN" sz="2400" dirty="0"/>
              <a:t>T/ U</a:t>
            </a:r>
            <a:r>
              <a:rPr lang="zh-CN" altLang="en-US" sz="2400" dirty="0"/>
              <a:t>承担其对称系统多组相反的属性。可以将这些字母分成很多种</a:t>
            </a:r>
            <a:r>
              <a:rPr lang="en-US" altLang="zh-CN" sz="2400" dirty="0"/>
              <a:t>3</a:t>
            </a:r>
            <a:r>
              <a:rPr lang="zh-CN" altLang="en-US" sz="2400" dirty="0"/>
              <a:t>对的具有实质意义的属性。</a:t>
            </a:r>
            <a:r>
              <a:rPr lang="en-US" altLang="zh-CN" sz="2400" dirty="0"/>
              <a:t>(</a:t>
            </a:r>
            <a:r>
              <a:rPr lang="zh-CN" altLang="en-US" sz="2400" dirty="0"/>
              <a:t>遗传系统密切相关的二进制数字</a:t>
            </a:r>
            <a:r>
              <a:rPr lang="en-US" altLang="zh-CN" sz="2400" dirty="0"/>
              <a:t>)</a:t>
            </a:r>
            <a:r>
              <a:rPr lang="zh-CN" altLang="en-US" sz="2400" dirty="0"/>
              <a:t>。</a:t>
            </a:r>
          </a:p>
        </p:txBody>
      </p:sp>
      <p:pic>
        <p:nvPicPr>
          <p:cNvPr id="9" name="Picture 8"/>
          <p:cNvPicPr>
            <a:picLocks noChangeAspect="1"/>
          </p:cNvPicPr>
          <p:nvPr/>
        </p:nvPicPr>
        <p:blipFill>
          <a:blip r:embed="rId3"/>
          <a:stretch>
            <a:fillRect/>
          </a:stretch>
        </p:blipFill>
        <p:spPr>
          <a:xfrm>
            <a:off x="203059" y="4523436"/>
            <a:ext cx="2686021" cy="2382761"/>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83905808"/>
              </p:ext>
            </p:extLst>
          </p:nvPr>
        </p:nvGraphicFramePr>
        <p:xfrm>
          <a:off x="3141555" y="4523436"/>
          <a:ext cx="8994847" cy="2334564"/>
        </p:xfrm>
        <a:graphic>
          <a:graphicData uri="http://schemas.openxmlformats.org/presentationml/2006/ole">
            <mc:AlternateContent xmlns:mc="http://schemas.openxmlformats.org/markup-compatibility/2006">
              <mc:Choice xmlns:v="urn:schemas-microsoft-com:vml" Requires="v">
                <p:oleObj spid="_x0000_s25685" name="Document" r:id="rId4" imgW="5613480" imgH="1444320" progId="Word.Document.12">
                  <p:link updateAutomatic="1"/>
                </p:oleObj>
              </mc:Choice>
              <mc:Fallback>
                <p:oleObj name="Document" r:id="rId4" imgW="5613480" imgH="1444320" progId="Word.Document.12">
                  <p:link updateAutomatic="1"/>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1555" y="4523436"/>
                        <a:ext cx="8994847" cy="233456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97548615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矩形 9"/>
          <p:cNvSpPr/>
          <p:nvPr/>
        </p:nvSpPr>
        <p:spPr>
          <a:xfrm>
            <a:off x="0" y="11773"/>
            <a:ext cx="4357688" cy="6855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5" name="组合 14"/>
          <p:cNvGrpSpPr/>
          <p:nvPr/>
        </p:nvGrpSpPr>
        <p:grpSpPr>
          <a:xfrm>
            <a:off x="3921686" y="1387965"/>
            <a:ext cx="995940" cy="995940"/>
            <a:chOff x="4974665" y="1045065"/>
            <a:chExt cx="995940" cy="995940"/>
          </a:xfrm>
        </p:grpSpPr>
        <p:sp>
          <p:nvSpPr>
            <p:cNvPr id="14" name="流程图: 联系 13"/>
            <p:cNvSpPr/>
            <p:nvPr/>
          </p:nvSpPr>
          <p:spPr>
            <a:xfrm>
              <a:off x="4974665" y="1045065"/>
              <a:ext cx="995940" cy="995940"/>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椭圆 11"/>
            <p:cNvSpPr/>
            <p:nvPr/>
          </p:nvSpPr>
          <p:spPr>
            <a:xfrm>
              <a:off x="5021092" y="1091492"/>
              <a:ext cx="903086" cy="9030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dirty="0"/>
            </a:p>
          </p:txBody>
        </p:sp>
      </p:grpSp>
      <p:grpSp>
        <p:nvGrpSpPr>
          <p:cNvPr id="19" name="组合 18"/>
          <p:cNvGrpSpPr/>
          <p:nvPr/>
        </p:nvGrpSpPr>
        <p:grpSpPr>
          <a:xfrm>
            <a:off x="3921686" y="4959840"/>
            <a:ext cx="995940" cy="995940"/>
            <a:chOff x="4974665" y="1045065"/>
            <a:chExt cx="995940" cy="995940"/>
          </a:xfrm>
        </p:grpSpPr>
        <p:sp>
          <p:nvSpPr>
            <p:cNvPr id="20" name="流程图: 联系 19"/>
            <p:cNvSpPr/>
            <p:nvPr/>
          </p:nvSpPr>
          <p:spPr>
            <a:xfrm>
              <a:off x="4974665" y="1045065"/>
              <a:ext cx="995940" cy="995940"/>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1" name="椭圆 20"/>
            <p:cNvSpPr/>
            <p:nvPr/>
          </p:nvSpPr>
          <p:spPr>
            <a:xfrm>
              <a:off x="5021092" y="1091492"/>
              <a:ext cx="903086" cy="9030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dirty="0"/>
            </a:p>
          </p:txBody>
        </p:sp>
      </p:grpSp>
      <p:grpSp>
        <p:nvGrpSpPr>
          <p:cNvPr id="27" name="组合 26"/>
          <p:cNvGrpSpPr/>
          <p:nvPr/>
        </p:nvGrpSpPr>
        <p:grpSpPr>
          <a:xfrm>
            <a:off x="5160360" y="70239"/>
            <a:ext cx="6917618" cy="3477875"/>
            <a:chOff x="5007239" y="1295142"/>
            <a:chExt cx="3955480" cy="3477875"/>
          </a:xfrm>
        </p:grpSpPr>
        <p:sp>
          <p:nvSpPr>
            <p:cNvPr id="25" name="矩形 24"/>
            <p:cNvSpPr/>
            <p:nvPr/>
          </p:nvSpPr>
          <p:spPr>
            <a:xfrm>
              <a:off x="5007239" y="1295142"/>
              <a:ext cx="3955480" cy="3477875"/>
            </a:xfrm>
            <a:prstGeom prst="rect">
              <a:avLst/>
            </a:prstGeom>
          </p:spPr>
          <p:txBody>
            <a:bodyPr wrap="square">
              <a:spAutoFit/>
            </a:bodyPr>
            <a:lstStyle/>
            <a:p>
              <a:r>
                <a:rPr lang="en-US" altLang="zh-CN" sz="2400" dirty="0" smtClean="0">
                  <a:latin typeface="Calibri" charset="0"/>
                </a:rPr>
                <a:t>Due </a:t>
              </a:r>
              <a:r>
                <a:rPr lang="en-US" altLang="zh-CN" sz="2400" dirty="0">
                  <a:latin typeface="Calibri" charset="0"/>
                </a:rPr>
                <a:t>to these binary </a:t>
              </a:r>
              <a:r>
                <a:rPr lang="en-US" altLang="zh-CN" sz="2400" dirty="0" smtClean="0">
                  <a:latin typeface="Calibri" charset="0"/>
                </a:rPr>
                <a:t>sub-alphabets</a:t>
              </a:r>
              <a:r>
                <a:rPr lang="en-US" altLang="zh-CN" sz="2400" dirty="0">
                  <a:latin typeface="Calibri" charset="0"/>
                </a:rPr>
                <a:t>, one can </a:t>
              </a:r>
              <a:r>
                <a:rPr lang="en-US" altLang="zh-CN" sz="2400" dirty="0" smtClean="0">
                  <a:latin typeface="Calibri" charset="0"/>
                </a:rPr>
                <a:t>read </a:t>
              </a:r>
              <a:r>
                <a:rPr lang="en-US" altLang="zh-CN" sz="2400" dirty="0">
                  <a:latin typeface="Calibri" charset="0"/>
                </a:rPr>
                <a:t>columns of </a:t>
              </a:r>
              <a:r>
                <a:rPr lang="en-US" altLang="zh-CN" sz="2400" dirty="0" smtClean="0">
                  <a:latin typeface="Calibri" charset="0"/>
                </a:rPr>
                <a:t>the genetic </a:t>
              </a:r>
              <a:r>
                <a:rPr lang="en-US" altLang="zh-CN" sz="2400" dirty="0">
                  <a:latin typeface="Calibri" charset="0"/>
                </a:rPr>
                <a:t>matrices from </a:t>
              </a:r>
              <a:r>
                <a:rPr lang="en-US" altLang="zh-CN" sz="2400" dirty="0" smtClean="0">
                  <a:latin typeface="Calibri" charset="0"/>
                </a:rPr>
                <a:t>the standpoint </a:t>
              </a:r>
              <a:r>
                <a:rPr lang="en-US" altLang="zh-CN" sz="2400" dirty="0">
                  <a:latin typeface="Calibri" charset="0"/>
                </a:rPr>
                <a:t>of the </a:t>
              </a:r>
              <a:r>
                <a:rPr lang="en-US" altLang="zh-CN" sz="2400" dirty="0" smtClean="0">
                  <a:latin typeface="Calibri" charset="0"/>
                </a:rPr>
                <a:t>first sub-alphabet</a:t>
              </a:r>
              <a:r>
                <a:rPr lang="en-US" altLang="zh-CN" sz="2400" dirty="0">
                  <a:latin typeface="Calibri" charset="0"/>
                </a:rPr>
                <a:t>, and </a:t>
              </a:r>
              <a:r>
                <a:rPr lang="en-US" altLang="zh-CN" sz="2400" dirty="0" smtClean="0">
                  <a:latin typeface="Calibri" charset="0"/>
                </a:rPr>
                <a:t>the rows </a:t>
              </a:r>
              <a:r>
                <a:rPr lang="en-US" altLang="zh-CN" sz="2400" dirty="0">
                  <a:latin typeface="Calibri" charset="0"/>
                </a:rPr>
                <a:t>– from the </a:t>
              </a:r>
              <a:br>
                <a:rPr lang="en-US" altLang="zh-CN" sz="2400" dirty="0">
                  <a:latin typeface="Calibri" charset="0"/>
                </a:rPr>
              </a:br>
              <a:r>
                <a:rPr lang="en-US" altLang="zh-CN" sz="2400" dirty="0" smtClean="0">
                  <a:latin typeface="Calibri" charset="0"/>
                </a:rPr>
                <a:t>second sub-alphabet. In </a:t>
              </a:r>
              <a:r>
                <a:rPr lang="en-US" altLang="zh-CN" sz="2400" dirty="0">
                  <a:latin typeface="Calibri" charset="0"/>
                </a:rPr>
                <a:t>this case each of triplets</a:t>
              </a:r>
              <a:br>
                <a:rPr lang="en-US" altLang="zh-CN" sz="2400" dirty="0">
                  <a:latin typeface="Calibri" charset="0"/>
                </a:rPr>
              </a:br>
              <a:r>
                <a:rPr lang="en-US" altLang="zh-CN" sz="2400" dirty="0">
                  <a:latin typeface="Calibri" charset="0"/>
                </a:rPr>
                <a:t>gets its individual </a:t>
              </a:r>
              <a:r>
                <a:rPr lang="en-US" altLang="zh-CN" sz="2400" dirty="0" smtClean="0">
                  <a:latin typeface="Calibri" charset="0"/>
                </a:rPr>
                <a:t>6-digit binary </a:t>
              </a:r>
              <a:r>
                <a:rPr lang="en-US" altLang="zh-CN" sz="2400" dirty="0">
                  <a:latin typeface="Calibri" charset="0"/>
                </a:rPr>
                <a:t>number, where</a:t>
              </a:r>
              <a:br>
                <a:rPr lang="en-US" altLang="zh-CN" sz="2400" dirty="0">
                  <a:latin typeface="Calibri" charset="0"/>
                </a:rPr>
              </a:br>
              <a:r>
                <a:rPr lang="en-US" altLang="zh-CN" sz="2400" dirty="0">
                  <a:latin typeface="Calibri" charset="0"/>
                </a:rPr>
                <a:t>the first 3 positions </a:t>
              </a:r>
              <a:r>
                <a:rPr lang="en-US" altLang="zh-CN" sz="2400" dirty="0" smtClean="0">
                  <a:latin typeface="Calibri" charset="0"/>
                </a:rPr>
                <a:t> reproduce </a:t>
              </a:r>
              <a:r>
                <a:rPr lang="en-US" altLang="zh-CN" sz="2400" dirty="0">
                  <a:latin typeface="Calibri" charset="0"/>
                </a:rPr>
                <a:t>the numeration </a:t>
              </a:r>
              <a:br>
                <a:rPr lang="en-US" altLang="zh-CN" sz="2400" dirty="0">
                  <a:latin typeface="Calibri" charset="0"/>
                </a:rPr>
              </a:br>
              <a:r>
                <a:rPr lang="en-US" altLang="zh-CN" sz="2400" dirty="0">
                  <a:latin typeface="Calibri" charset="0"/>
                </a:rPr>
                <a:t>of its row, and the second </a:t>
              </a:r>
              <a:r>
                <a:rPr lang="en-US" altLang="zh-CN" sz="2400" dirty="0" smtClean="0">
                  <a:latin typeface="Calibri" charset="0"/>
                </a:rPr>
                <a:t> 3 </a:t>
              </a:r>
              <a:r>
                <a:rPr lang="en-US" altLang="zh-CN" sz="2400" dirty="0">
                  <a:latin typeface="Calibri" charset="0"/>
                </a:rPr>
                <a:t>positions – the </a:t>
              </a:r>
              <a:r>
                <a:rPr lang="en-US" altLang="zh-CN" sz="2400" dirty="0" smtClean="0">
                  <a:latin typeface="Calibri" charset="0"/>
                </a:rPr>
                <a:t>numeration </a:t>
              </a:r>
              <a:r>
                <a:rPr lang="en-US" altLang="zh-CN" sz="2400" dirty="0">
                  <a:latin typeface="Calibri" charset="0"/>
                </a:rPr>
                <a:t>of its column.</a:t>
              </a:r>
              <a:r>
                <a:rPr lang="en-US" altLang="zh-CN" sz="2400" dirty="0">
                  <a:solidFill>
                    <a:schemeClr val="bg1"/>
                  </a:solidFill>
                  <a:latin typeface="Calibri" charset="0"/>
                </a:rPr>
                <a:t/>
              </a:r>
              <a:br>
                <a:rPr lang="en-US" altLang="zh-CN" sz="2400" dirty="0">
                  <a:solidFill>
                    <a:schemeClr val="bg1"/>
                  </a:solidFill>
                  <a:latin typeface="Calibri" charset="0"/>
                </a:rPr>
              </a:br>
              <a:endParaRPr lang="zh-CN" altLang="en-US" sz="2400" dirty="0">
                <a:solidFill>
                  <a:schemeClr val="bg1"/>
                </a:solidFill>
              </a:endParaRPr>
            </a:p>
          </p:txBody>
        </p:sp>
        <p:sp>
          <p:nvSpPr>
            <p:cNvPr id="26" name="矩形 25"/>
            <p:cNvSpPr/>
            <p:nvPr/>
          </p:nvSpPr>
          <p:spPr>
            <a:xfrm>
              <a:off x="5260127" y="1387965"/>
              <a:ext cx="184731" cy="461665"/>
            </a:xfrm>
            <a:prstGeom prst="rect">
              <a:avLst/>
            </a:prstGeom>
          </p:spPr>
          <p:txBody>
            <a:bodyPr wrap="none">
              <a:spAutoFit/>
            </a:bodyPr>
            <a:lstStyle/>
            <a:p>
              <a:pPr defTabSz="913755" fontAlgn="base">
                <a:spcBef>
                  <a:spcPct val="0"/>
                </a:spcBef>
                <a:spcAft>
                  <a:spcPct val="0"/>
                </a:spcAft>
              </a:pPr>
              <a:endParaRPr lang="en-US" altLang="zh-CN" sz="2400" b="1" dirty="0">
                <a:solidFill>
                  <a:schemeClr val="accent2"/>
                </a:solidFill>
              </a:endParaRPr>
            </a:p>
          </p:txBody>
        </p:sp>
      </p:grpSp>
      <p:sp>
        <p:nvSpPr>
          <p:cNvPr id="32" name="矩形 31"/>
          <p:cNvSpPr/>
          <p:nvPr/>
        </p:nvSpPr>
        <p:spPr>
          <a:xfrm>
            <a:off x="5271785" y="3153684"/>
            <a:ext cx="6817851" cy="1569660"/>
          </a:xfrm>
          <a:prstGeom prst="rect">
            <a:avLst/>
          </a:prstGeom>
          <a:ln>
            <a:solidFill>
              <a:schemeClr val="accent1">
                <a:lumMod val="20000"/>
                <a:lumOff val="80000"/>
              </a:schemeClr>
            </a:solidFill>
          </a:ln>
        </p:spPr>
        <p:txBody>
          <a:bodyPr wrap="square">
            <a:spAutoFit/>
          </a:bodyPr>
          <a:lstStyle/>
          <a:p>
            <a:r>
              <a:rPr lang="zh-CN" altLang="en-US" sz="2400" dirty="0">
                <a:solidFill>
                  <a:schemeClr val="bg1"/>
                </a:solidFill>
                <a:latin typeface="Calibri" charset="0"/>
              </a:rPr>
              <a:t>由于这些二进制字母</a:t>
            </a:r>
            <a:r>
              <a:rPr lang="zh-CN" altLang="en-US" sz="2400" dirty="0" smtClean="0">
                <a:solidFill>
                  <a:schemeClr val="bg1"/>
                </a:solidFill>
                <a:latin typeface="Calibri" charset="0"/>
              </a:rPr>
              <a:t>表可</a:t>
            </a:r>
            <a:r>
              <a:rPr lang="zh-CN" altLang="en-US" sz="2400" dirty="0">
                <a:solidFill>
                  <a:schemeClr val="bg1"/>
                </a:solidFill>
                <a:latin typeface="Calibri" charset="0"/>
              </a:rPr>
              <a:t>以从第一个字母</a:t>
            </a:r>
            <a:r>
              <a:rPr lang="zh-CN" altLang="en-US" sz="2400" dirty="0" smtClean="0">
                <a:solidFill>
                  <a:schemeClr val="bg1"/>
                </a:solidFill>
                <a:latin typeface="Calibri" charset="0"/>
              </a:rPr>
              <a:t>表读</a:t>
            </a:r>
            <a:r>
              <a:rPr lang="zh-CN" altLang="en-US" sz="2400" dirty="0">
                <a:solidFill>
                  <a:schemeClr val="bg1"/>
                </a:solidFill>
                <a:latin typeface="Calibri" charset="0"/>
              </a:rPr>
              <a:t>取第一个列矩阵，</a:t>
            </a:r>
            <a:r>
              <a:rPr lang="zh-CN" altLang="en-US" sz="2400" dirty="0" smtClean="0">
                <a:solidFill>
                  <a:schemeClr val="bg1"/>
                </a:solidFill>
                <a:latin typeface="Calibri" charset="0"/>
              </a:rPr>
              <a:t>从第</a:t>
            </a:r>
            <a:r>
              <a:rPr lang="zh-CN" altLang="en-US" sz="2400" dirty="0">
                <a:solidFill>
                  <a:schemeClr val="bg1"/>
                </a:solidFill>
                <a:latin typeface="Calibri" charset="0"/>
              </a:rPr>
              <a:t>二个字母表读取</a:t>
            </a:r>
            <a:r>
              <a:rPr lang="zh-CN" altLang="en-US" sz="2400" dirty="0" smtClean="0">
                <a:solidFill>
                  <a:schemeClr val="bg1"/>
                </a:solidFill>
                <a:latin typeface="Calibri" charset="0"/>
              </a:rPr>
              <a:t>列矩</a:t>
            </a:r>
            <a:r>
              <a:rPr lang="zh-CN" altLang="en-US" sz="2400" dirty="0">
                <a:solidFill>
                  <a:schemeClr val="bg1"/>
                </a:solidFill>
                <a:latin typeface="Calibri" charset="0"/>
              </a:rPr>
              <a:t>阵</a:t>
            </a:r>
            <a:r>
              <a:rPr lang="zh-CN" altLang="en-US" sz="2400" dirty="0" smtClean="0">
                <a:solidFill>
                  <a:schemeClr val="bg1"/>
                </a:solidFill>
                <a:latin typeface="Calibri" charset="0"/>
              </a:rPr>
              <a:t>。</a:t>
            </a:r>
            <a:r>
              <a:rPr lang="zh-CN" altLang="en-US" sz="2400" dirty="0" smtClean="0">
                <a:solidFill>
                  <a:schemeClr val="bg1"/>
                </a:solidFill>
              </a:rPr>
              <a:t>在</a:t>
            </a:r>
            <a:r>
              <a:rPr lang="zh-CN" altLang="en-US" sz="2400" dirty="0">
                <a:solidFill>
                  <a:schemeClr val="bg1"/>
                </a:solidFill>
              </a:rPr>
              <a:t>这种情况下</a:t>
            </a:r>
            <a:r>
              <a:rPr lang="en-US" altLang="zh-CN" sz="2400" dirty="0">
                <a:solidFill>
                  <a:schemeClr val="bg1"/>
                </a:solidFill>
              </a:rPr>
              <a:t>,</a:t>
            </a:r>
            <a:r>
              <a:rPr lang="zh-CN" altLang="en-US" sz="2400" dirty="0">
                <a:solidFill>
                  <a:schemeClr val="bg1"/>
                </a:solidFill>
              </a:rPr>
              <a:t>每个三元体由</a:t>
            </a:r>
            <a:r>
              <a:rPr lang="en-US" altLang="zh-CN" sz="2400" dirty="0">
                <a:solidFill>
                  <a:schemeClr val="bg1"/>
                </a:solidFill>
              </a:rPr>
              <a:t>6</a:t>
            </a:r>
            <a:r>
              <a:rPr lang="zh-CN" altLang="en-US" sz="2400" dirty="0">
                <a:solidFill>
                  <a:schemeClr val="bg1"/>
                </a:solidFill>
              </a:rPr>
              <a:t>位二进制数组成</a:t>
            </a:r>
            <a:r>
              <a:rPr lang="en-US" altLang="zh-CN" sz="2400" dirty="0" smtClean="0">
                <a:solidFill>
                  <a:schemeClr val="bg1"/>
                </a:solidFill>
              </a:rPr>
              <a:t>,</a:t>
            </a:r>
            <a:r>
              <a:rPr lang="zh-CN" altLang="en-US" sz="2400" dirty="0" smtClean="0">
                <a:solidFill>
                  <a:schemeClr val="bg1"/>
                </a:solidFill>
              </a:rPr>
              <a:t>第</a:t>
            </a:r>
            <a:r>
              <a:rPr lang="zh-CN" altLang="en-US" sz="2400" dirty="0">
                <a:solidFill>
                  <a:schemeClr val="bg1"/>
                </a:solidFill>
              </a:rPr>
              <a:t>前三位复制记为行</a:t>
            </a:r>
            <a:r>
              <a:rPr lang="en-US" altLang="zh-CN" sz="2400" dirty="0">
                <a:solidFill>
                  <a:schemeClr val="bg1"/>
                </a:solidFill>
              </a:rPr>
              <a:t>,</a:t>
            </a:r>
            <a:r>
              <a:rPr lang="zh-CN" altLang="en-US" sz="2400" dirty="0">
                <a:solidFill>
                  <a:schemeClr val="bg1"/>
                </a:solidFill>
              </a:rPr>
              <a:t>后三位作为它的列。</a:t>
            </a:r>
            <a:endParaRPr lang="zh-CN" altLang="en-US" sz="2400" dirty="0">
              <a:solidFill>
                <a:schemeClr val="bg1"/>
              </a:solidFill>
              <a:latin typeface="+mj-lt"/>
            </a:endParaRPr>
          </a:p>
        </p:txBody>
      </p:sp>
      <p:pic>
        <p:nvPicPr>
          <p:cNvPr id="16" name="Picture 15"/>
          <p:cNvPicPr>
            <a:picLocks noChangeAspect="1"/>
          </p:cNvPicPr>
          <p:nvPr/>
        </p:nvPicPr>
        <p:blipFill>
          <a:blip r:embed="rId2"/>
          <a:stretch>
            <a:fillRect/>
          </a:stretch>
        </p:blipFill>
        <p:spPr>
          <a:xfrm>
            <a:off x="859768" y="393893"/>
            <a:ext cx="1976422" cy="1857361"/>
          </a:xfrm>
          <a:prstGeom prst="rect">
            <a:avLst/>
          </a:prstGeom>
        </p:spPr>
      </p:pic>
      <p:pic>
        <p:nvPicPr>
          <p:cNvPr id="17" name="Picture 16"/>
          <p:cNvPicPr>
            <a:picLocks noChangeAspect="1"/>
          </p:cNvPicPr>
          <p:nvPr/>
        </p:nvPicPr>
        <p:blipFill>
          <a:blip r:embed="rId3"/>
          <a:stretch>
            <a:fillRect/>
          </a:stretch>
        </p:blipFill>
        <p:spPr>
          <a:xfrm>
            <a:off x="126576" y="2996888"/>
            <a:ext cx="3866185" cy="3485904"/>
          </a:xfrm>
          <a:prstGeom prst="rect">
            <a:avLst/>
          </a:prstGeom>
        </p:spPr>
      </p:pic>
      <p:sp>
        <p:nvSpPr>
          <p:cNvPr id="2" name="Rectangle 1"/>
          <p:cNvSpPr/>
          <p:nvPr/>
        </p:nvSpPr>
        <p:spPr>
          <a:xfrm>
            <a:off x="4357688" y="4850969"/>
            <a:ext cx="7834312" cy="2016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8" name="组合 14"/>
          <p:cNvGrpSpPr/>
          <p:nvPr/>
        </p:nvGrpSpPr>
        <p:grpSpPr>
          <a:xfrm>
            <a:off x="3921686" y="4913413"/>
            <a:ext cx="995940" cy="995940"/>
            <a:chOff x="4974665" y="1045065"/>
            <a:chExt cx="995940" cy="995940"/>
          </a:xfrm>
        </p:grpSpPr>
        <p:sp>
          <p:nvSpPr>
            <p:cNvPr id="22" name="流程图: 联系 13"/>
            <p:cNvSpPr/>
            <p:nvPr/>
          </p:nvSpPr>
          <p:spPr>
            <a:xfrm>
              <a:off x="4974665" y="1045065"/>
              <a:ext cx="995940" cy="995940"/>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椭圆 11"/>
            <p:cNvSpPr/>
            <p:nvPr/>
          </p:nvSpPr>
          <p:spPr>
            <a:xfrm>
              <a:off x="5021092" y="1091492"/>
              <a:ext cx="903086" cy="9030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dirty="0"/>
            </a:p>
          </p:txBody>
        </p:sp>
      </p:grpSp>
      <p:pic>
        <p:nvPicPr>
          <p:cNvPr id="24" name="Picture 23"/>
          <p:cNvPicPr>
            <a:picLocks noChangeAspect="1"/>
          </p:cNvPicPr>
          <p:nvPr/>
        </p:nvPicPr>
        <p:blipFill>
          <a:blip r:embed="rId4"/>
          <a:stretch>
            <a:fillRect/>
          </a:stretch>
        </p:blipFill>
        <p:spPr>
          <a:xfrm>
            <a:off x="5271785" y="4913413"/>
            <a:ext cx="5034588" cy="1693335"/>
          </a:xfrm>
          <a:prstGeom prst="rect">
            <a:avLst/>
          </a:prstGeom>
        </p:spPr>
      </p:pic>
    </p:spTree>
    <p:extLst>
      <p:ext uri="{BB962C8B-B14F-4D97-AF65-F5344CB8AC3E}">
        <p14:creationId xmlns:p14="http://schemas.microsoft.com/office/powerpoint/2010/main" val="384315576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7" name="组合 26"/>
          <p:cNvGrpSpPr/>
          <p:nvPr/>
        </p:nvGrpSpPr>
        <p:grpSpPr>
          <a:xfrm>
            <a:off x="0" y="163062"/>
            <a:ext cx="12077978" cy="502227"/>
            <a:chOff x="5007239" y="1387965"/>
            <a:chExt cx="3955480" cy="502227"/>
          </a:xfrm>
        </p:grpSpPr>
        <p:sp>
          <p:nvSpPr>
            <p:cNvPr id="25" name="矩形 24"/>
            <p:cNvSpPr/>
            <p:nvPr/>
          </p:nvSpPr>
          <p:spPr>
            <a:xfrm>
              <a:off x="5007239" y="1428527"/>
              <a:ext cx="3955480" cy="461665"/>
            </a:xfrm>
            <a:prstGeom prst="rect">
              <a:avLst/>
            </a:prstGeom>
          </p:spPr>
          <p:txBody>
            <a:bodyPr wrap="square">
              <a:spAutoFit/>
            </a:bodyPr>
            <a:lstStyle/>
            <a:p>
              <a:pPr defTabSz="913755" fontAlgn="base">
                <a:spcBef>
                  <a:spcPct val="0"/>
                </a:spcBef>
                <a:spcAft>
                  <a:spcPct val="0"/>
                </a:spcAft>
              </a:pPr>
              <a:endParaRPr lang="zh-CN" altLang="en-US" sz="2400" dirty="0">
                <a:solidFill>
                  <a:schemeClr val="accent2"/>
                </a:solidFill>
              </a:endParaRPr>
            </a:p>
          </p:txBody>
        </p:sp>
        <p:sp>
          <p:nvSpPr>
            <p:cNvPr id="26" name="矩形 25"/>
            <p:cNvSpPr/>
            <p:nvPr/>
          </p:nvSpPr>
          <p:spPr>
            <a:xfrm>
              <a:off x="5260127" y="1387965"/>
              <a:ext cx="184731" cy="461665"/>
            </a:xfrm>
            <a:prstGeom prst="rect">
              <a:avLst/>
            </a:prstGeom>
          </p:spPr>
          <p:txBody>
            <a:bodyPr wrap="none">
              <a:spAutoFit/>
            </a:bodyPr>
            <a:lstStyle/>
            <a:p>
              <a:pPr defTabSz="913755" fontAlgn="base">
                <a:spcBef>
                  <a:spcPct val="0"/>
                </a:spcBef>
                <a:spcAft>
                  <a:spcPct val="0"/>
                </a:spcAft>
              </a:pPr>
              <a:endParaRPr lang="en-US" altLang="zh-CN" sz="2400" b="1" dirty="0">
                <a:solidFill>
                  <a:schemeClr val="accent2"/>
                </a:solidFill>
              </a:endParaRPr>
            </a:p>
          </p:txBody>
        </p:sp>
      </p:grpSp>
      <p:sp>
        <p:nvSpPr>
          <p:cNvPr id="2" name="Rectangle 1"/>
          <p:cNvSpPr/>
          <p:nvPr/>
        </p:nvSpPr>
        <p:spPr>
          <a:xfrm>
            <a:off x="0" y="2146"/>
            <a:ext cx="12077978" cy="2308324"/>
          </a:xfrm>
          <a:prstGeom prst="rect">
            <a:avLst/>
          </a:prstGeom>
        </p:spPr>
        <p:txBody>
          <a:bodyPr wrap="square">
            <a:spAutoFit/>
          </a:bodyPr>
          <a:lstStyle/>
          <a:p>
            <a:r>
              <a:rPr lang="en-US" altLang="zh-CN" sz="2400" dirty="0"/>
              <a:t>The received numerated matrix of 64 triplets coincides with the famous table of 64 hexagrams in the Fu-</a:t>
            </a:r>
            <a:r>
              <a:rPr lang="en-US" altLang="zh-CN" sz="2400" dirty="0" smtClean="0"/>
              <a:t>Xi’s </a:t>
            </a:r>
            <a:r>
              <a:rPr lang="en-US" altLang="zh-CN" sz="2400" dirty="0"/>
              <a:t>order from the Ancient Chinese book “I-</a:t>
            </a:r>
            <a:r>
              <a:rPr lang="en-US" altLang="zh-CN" sz="2400" dirty="0" err="1"/>
              <a:t>Ching</a:t>
            </a:r>
            <a:r>
              <a:rPr lang="en-US" altLang="zh-CN" sz="2400" dirty="0"/>
              <a:t>” written a few thousand years ago (solid lines of hexagrams = 1, broken lines = 0).</a:t>
            </a:r>
            <a:r>
              <a:rPr lang="ru-RU" altLang="zh-CN" sz="2400" dirty="0"/>
              <a:t> </a:t>
            </a:r>
            <a:r>
              <a:rPr lang="en-US" altLang="zh-CN" sz="2400" dirty="0">
                <a:cs typeface="Times New Roman" charset="0"/>
              </a:rPr>
              <a:t>The ancient Chinese claimed that this table is the universal archetype of nature. They knew nothing about the genetic code, but the genetic code is constructed in accordance with the </a:t>
            </a:r>
            <a:r>
              <a:rPr lang="en-US" altLang="zh-CN" sz="2400" dirty="0" smtClean="0">
                <a:cs typeface="Times New Roman" charset="0"/>
              </a:rPr>
              <a:t>      ”</a:t>
            </a:r>
            <a:r>
              <a:rPr lang="en-US" altLang="ja-JP" sz="2400" dirty="0">
                <a:cs typeface="Times New Roman" charset="0"/>
              </a:rPr>
              <a:t>I-</a:t>
            </a:r>
            <a:r>
              <a:rPr lang="en-US" altLang="ja-JP" sz="2400" dirty="0" err="1">
                <a:cs typeface="Times New Roman" charset="0"/>
              </a:rPr>
              <a:t>Ching</a:t>
            </a:r>
            <a:r>
              <a:rPr lang="en-US" altLang="ja-JP" sz="2400" dirty="0">
                <a:cs typeface="Times New Roman" charset="0"/>
              </a:rPr>
              <a:t>” in many aspects. </a:t>
            </a:r>
            <a:endParaRPr lang="zh-CN" altLang="en-US" sz="2400" dirty="0"/>
          </a:p>
        </p:txBody>
      </p:sp>
      <p:sp>
        <p:nvSpPr>
          <p:cNvPr id="3" name="Rectangle 2"/>
          <p:cNvSpPr/>
          <p:nvPr/>
        </p:nvSpPr>
        <p:spPr>
          <a:xfrm>
            <a:off x="1" y="2305352"/>
            <a:ext cx="12321152" cy="707886"/>
          </a:xfrm>
          <a:prstGeom prst="rect">
            <a:avLst/>
          </a:prstGeom>
        </p:spPr>
        <p:txBody>
          <a:bodyPr wrap="square">
            <a:spAutoFit/>
          </a:bodyPr>
          <a:lstStyle/>
          <a:p>
            <a:r>
              <a:rPr lang="zh-CN" altLang="en-US" sz="2000" dirty="0">
                <a:solidFill>
                  <a:schemeClr val="bg1"/>
                </a:solidFill>
                <a:latin typeface="Calibri" charset="0"/>
              </a:rPr>
              <a:t>这为数</a:t>
            </a:r>
            <a:r>
              <a:rPr lang="en-US" altLang="zh-CN" sz="2000" dirty="0">
                <a:solidFill>
                  <a:schemeClr val="bg1"/>
                </a:solidFill>
                <a:latin typeface="Calibri" charset="0"/>
              </a:rPr>
              <a:t>64</a:t>
            </a:r>
            <a:r>
              <a:rPr lang="zh-CN" altLang="en-US" sz="2000" dirty="0">
                <a:solidFill>
                  <a:schemeClr val="bg1"/>
                </a:solidFill>
                <a:latin typeface="Calibri" charset="0"/>
              </a:rPr>
              <a:t>个三元体巧遇中国几千年前</a:t>
            </a:r>
            <a:r>
              <a:rPr lang="en-US" altLang="zh-CN" sz="2000" dirty="0">
                <a:solidFill>
                  <a:schemeClr val="bg1"/>
                </a:solidFill>
                <a:latin typeface="Calibri" charset="0"/>
              </a:rPr>
              <a:t>《</a:t>
            </a:r>
            <a:r>
              <a:rPr lang="zh-CN" altLang="en-US" sz="2000" dirty="0">
                <a:solidFill>
                  <a:schemeClr val="bg1"/>
                </a:solidFill>
                <a:latin typeface="Calibri" charset="0"/>
              </a:rPr>
              <a:t>易经</a:t>
            </a:r>
            <a:r>
              <a:rPr lang="en-US" altLang="zh-CN" sz="2000" dirty="0">
                <a:solidFill>
                  <a:schemeClr val="bg1"/>
                </a:solidFill>
                <a:latin typeface="Calibri" charset="0"/>
              </a:rPr>
              <a:t>》</a:t>
            </a:r>
            <a:r>
              <a:rPr lang="zh-CN" altLang="en-US" sz="2000" dirty="0">
                <a:solidFill>
                  <a:schemeClr val="bg1"/>
                </a:solidFill>
                <a:latin typeface="Calibri" charset="0"/>
              </a:rPr>
              <a:t>上的</a:t>
            </a:r>
            <a:r>
              <a:rPr lang="en-US" altLang="zh-CN" sz="2000" dirty="0">
                <a:solidFill>
                  <a:schemeClr val="bg1"/>
                </a:solidFill>
                <a:latin typeface="Calibri" charset="0"/>
              </a:rPr>
              <a:t>64</a:t>
            </a:r>
            <a:r>
              <a:rPr lang="zh-CN" altLang="en-US" sz="2000" dirty="0">
                <a:solidFill>
                  <a:schemeClr val="bg1"/>
                </a:solidFill>
                <a:latin typeface="Calibri" charset="0"/>
              </a:rPr>
              <a:t>卦（</a:t>
            </a:r>
            <a:r>
              <a:rPr lang="zh-CN" altLang="en-US" sz="2000" dirty="0">
                <a:solidFill>
                  <a:schemeClr val="bg1"/>
                </a:solidFill>
              </a:rPr>
              <a:t>线卦</a:t>
            </a:r>
            <a:r>
              <a:rPr lang="en-US" altLang="zh-CN" sz="2000" dirty="0">
                <a:solidFill>
                  <a:schemeClr val="bg1"/>
                </a:solidFill>
              </a:rPr>
              <a:t>= 1,</a:t>
            </a:r>
            <a:r>
              <a:rPr lang="zh-CN" altLang="en-US" sz="2000" dirty="0">
                <a:solidFill>
                  <a:schemeClr val="bg1"/>
                </a:solidFill>
              </a:rPr>
              <a:t>破行</a:t>
            </a:r>
            <a:r>
              <a:rPr lang="en-US" altLang="zh-CN" sz="2000" dirty="0">
                <a:solidFill>
                  <a:schemeClr val="bg1"/>
                </a:solidFill>
              </a:rPr>
              <a:t>= 0</a:t>
            </a:r>
            <a:r>
              <a:rPr lang="zh-CN" altLang="en-US" sz="2000" dirty="0">
                <a:solidFill>
                  <a:schemeClr val="bg1"/>
                </a:solidFill>
              </a:rPr>
              <a:t>。中国古代称</a:t>
            </a:r>
            <a:r>
              <a:rPr lang="en-US" altLang="zh-CN" sz="2000" dirty="0">
                <a:solidFill>
                  <a:schemeClr val="bg1"/>
                </a:solidFill>
              </a:rPr>
              <a:t>,</a:t>
            </a:r>
            <a:r>
              <a:rPr lang="zh-CN" altLang="en-US" sz="2000" dirty="0">
                <a:solidFill>
                  <a:schemeClr val="bg1"/>
                </a:solidFill>
              </a:rPr>
              <a:t>这个表是宇宙的自然的原型。他们对遗传密码一无所知</a:t>
            </a:r>
            <a:r>
              <a:rPr lang="en-US" altLang="zh-CN" sz="2000" dirty="0">
                <a:solidFill>
                  <a:schemeClr val="bg1"/>
                </a:solidFill>
              </a:rPr>
              <a:t>,</a:t>
            </a:r>
            <a:r>
              <a:rPr lang="zh-CN" altLang="en-US" sz="2000" dirty="0">
                <a:solidFill>
                  <a:schemeClr val="bg1"/>
                </a:solidFill>
              </a:rPr>
              <a:t>但遗传密码的构造却是在许多方面按照“易经”而来 。</a:t>
            </a:r>
          </a:p>
        </p:txBody>
      </p:sp>
      <p:sp>
        <p:nvSpPr>
          <p:cNvPr id="4" name="Rectangle 3"/>
          <p:cNvSpPr/>
          <p:nvPr/>
        </p:nvSpPr>
        <p:spPr>
          <a:xfrm>
            <a:off x="0" y="3394129"/>
            <a:ext cx="12192000" cy="3463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2" name="Picture 21"/>
          <p:cNvPicPr>
            <a:picLocks noChangeAspect="1"/>
          </p:cNvPicPr>
          <p:nvPr/>
        </p:nvPicPr>
        <p:blipFill>
          <a:blip r:embed="rId2"/>
          <a:stretch>
            <a:fillRect/>
          </a:stretch>
        </p:blipFill>
        <p:spPr>
          <a:xfrm>
            <a:off x="1964048" y="3403515"/>
            <a:ext cx="3831337" cy="3454485"/>
          </a:xfrm>
          <a:prstGeom prst="rect">
            <a:avLst/>
          </a:prstGeom>
        </p:spPr>
      </p:pic>
      <p:pic>
        <p:nvPicPr>
          <p:cNvPr id="23" name="Picture 22"/>
          <p:cNvPicPr>
            <a:picLocks noChangeAspect="1"/>
          </p:cNvPicPr>
          <p:nvPr/>
        </p:nvPicPr>
        <p:blipFill>
          <a:blip r:embed="rId3"/>
          <a:stretch>
            <a:fillRect/>
          </a:stretch>
        </p:blipFill>
        <p:spPr>
          <a:xfrm>
            <a:off x="7203912" y="3484887"/>
            <a:ext cx="3861877" cy="3291740"/>
          </a:xfrm>
          <a:prstGeom prst="rect">
            <a:avLst/>
          </a:prstGeom>
        </p:spPr>
      </p:pic>
    </p:spTree>
    <p:extLst>
      <p:ext uri="{BB962C8B-B14F-4D97-AF65-F5344CB8AC3E}">
        <p14:creationId xmlns:p14="http://schemas.microsoft.com/office/powerpoint/2010/main" val="181434780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7" name="组合 26"/>
          <p:cNvGrpSpPr/>
          <p:nvPr/>
        </p:nvGrpSpPr>
        <p:grpSpPr>
          <a:xfrm>
            <a:off x="0" y="163062"/>
            <a:ext cx="12077978" cy="502227"/>
            <a:chOff x="5007239" y="1387965"/>
            <a:chExt cx="3955480" cy="502227"/>
          </a:xfrm>
        </p:grpSpPr>
        <p:sp>
          <p:nvSpPr>
            <p:cNvPr id="25" name="矩形 24"/>
            <p:cNvSpPr/>
            <p:nvPr/>
          </p:nvSpPr>
          <p:spPr>
            <a:xfrm>
              <a:off x="5007239" y="1428527"/>
              <a:ext cx="3955480" cy="461665"/>
            </a:xfrm>
            <a:prstGeom prst="rect">
              <a:avLst/>
            </a:prstGeom>
          </p:spPr>
          <p:txBody>
            <a:bodyPr wrap="square">
              <a:spAutoFit/>
            </a:bodyPr>
            <a:lstStyle/>
            <a:p>
              <a:pPr defTabSz="913755" fontAlgn="base">
                <a:spcBef>
                  <a:spcPct val="0"/>
                </a:spcBef>
                <a:spcAft>
                  <a:spcPct val="0"/>
                </a:spcAft>
              </a:pPr>
              <a:endParaRPr lang="zh-CN" altLang="en-US" sz="2400" dirty="0">
                <a:solidFill>
                  <a:schemeClr val="accent2"/>
                </a:solidFill>
              </a:endParaRPr>
            </a:p>
          </p:txBody>
        </p:sp>
        <p:sp>
          <p:nvSpPr>
            <p:cNvPr id="26" name="矩形 25"/>
            <p:cNvSpPr/>
            <p:nvPr/>
          </p:nvSpPr>
          <p:spPr>
            <a:xfrm>
              <a:off x="5260127" y="1387965"/>
              <a:ext cx="184731" cy="461665"/>
            </a:xfrm>
            <a:prstGeom prst="rect">
              <a:avLst/>
            </a:prstGeom>
          </p:spPr>
          <p:txBody>
            <a:bodyPr wrap="none">
              <a:spAutoFit/>
            </a:bodyPr>
            <a:lstStyle/>
            <a:p>
              <a:pPr defTabSz="913755" fontAlgn="base">
                <a:spcBef>
                  <a:spcPct val="0"/>
                </a:spcBef>
                <a:spcAft>
                  <a:spcPct val="0"/>
                </a:spcAft>
              </a:pPr>
              <a:endParaRPr lang="en-US" altLang="zh-CN" sz="2400" b="1" dirty="0">
                <a:solidFill>
                  <a:schemeClr val="accent2"/>
                </a:solidFill>
              </a:endParaRPr>
            </a:p>
          </p:txBody>
        </p:sp>
      </p:grpSp>
      <p:sp>
        <p:nvSpPr>
          <p:cNvPr id="2" name="Rectangle 1"/>
          <p:cNvSpPr/>
          <p:nvPr/>
        </p:nvSpPr>
        <p:spPr>
          <a:xfrm>
            <a:off x="0" y="2145"/>
            <a:ext cx="12192000" cy="2308324"/>
          </a:xfrm>
          <a:prstGeom prst="rect">
            <a:avLst/>
          </a:prstGeom>
        </p:spPr>
        <p:txBody>
          <a:bodyPr wrap="square">
            <a:spAutoFit/>
          </a:bodyPr>
          <a:lstStyle/>
          <a:p>
            <a:r>
              <a:rPr lang="en-US" altLang="zh-CN" sz="2400" dirty="0" smtClean="0"/>
              <a:t>     Each </a:t>
            </a:r>
            <a:r>
              <a:rPr lang="en-US" altLang="zh-CN" sz="2400" dirty="0"/>
              <a:t>of 64 hexagrams consists of trigrams numerating its row and its column (by analogy with the matrix of 64 triplets) and which are identical to binary numbers</a:t>
            </a:r>
            <a:r>
              <a:rPr lang="en-US" altLang="zh-CN" sz="2400" dirty="0" smtClean="0"/>
              <a:t>.</a:t>
            </a:r>
          </a:p>
          <a:p>
            <a:endParaRPr lang="ru-RU" altLang="zh-CN" sz="2400" dirty="0" smtClean="0"/>
          </a:p>
          <a:p>
            <a:r>
              <a:rPr lang="ru-RU" altLang="zh-CN" sz="2400" dirty="0" smtClean="0"/>
              <a:t> </a:t>
            </a:r>
            <a:r>
              <a:rPr lang="en-US" altLang="zh-CN" sz="2400" dirty="0" smtClean="0"/>
              <a:t>    </a:t>
            </a:r>
            <a:r>
              <a:rPr lang="en-US" altLang="zh-CN" sz="2400" dirty="0" err="1" smtClean="0"/>
              <a:t>G.Leibniz</a:t>
            </a:r>
            <a:r>
              <a:rPr lang="en-US" altLang="zh-CN" sz="2400" dirty="0"/>
              <a:t>, who considered himself a creator of binary numbers, was amazed to learn that the Chinese have known them for thousands of years before him. </a:t>
            </a:r>
            <a:br>
              <a:rPr lang="en-US" altLang="zh-CN" sz="2400" dirty="0"/>
            </a:br>
            <a:endParaRPr lang="zh-CN" altLang="en-US" sz="2400" dirty="0"/>
          </a:p>
        </p:txBody>
      </p:sp>
      <p:sp>
        <p:nvSpPr>
          <p:cNvPr id="3" name="Rectangle 2"/>
          <p:cNvSpPr/>
          <p:nvPr/>
        </p:nvSpPr>
        <p:spPr>
          <a:xfrm>
            <a:off x="1" y="2305352"/>
            <a:ext cx="12321152" cy="707886"/>
          </a:xfrm>
          <a:prstGeom prst="rect">
            <a:avLst/>
          </a:prstGeom>
        </p:spPr>
        <p:txBody>
          <a:bodyPr wrap="square">
            <a:spAutoFit/>
          </a:bodyPr>
          <a:lstStyle/>
          <a:p>
            <a:r>
              <a:rPr lang="en-US" altLang="zh-CN" sz="2000" dirty="0">
                <a:solidFill>
                  <a:schemeClr val="bg1"/>
                </a:solidFill>
              </a:rPr>
              <a:t>64</a:t>
            </a:r>
            <a:r>
              <a:rPr lang="zh-CN" altLang="en-US" sz="2000" dirty="0">
                <a:solidFill>
                  <a:schemeClr val="bg1"/>
                </a:solidFill>
              </a:rPr>
              <a:t>卦中的每一个都是行和列的矩阵</a:t>
            </a:r>
            <a:r>
              <a:rPr lang="en-US" altLang="zh-CN" sz="2000" dirty="0">
                <a:solidFill>
                  <a:schemeClr val="bg1"/>
                </a:solidFill>
              </a:rPr>
              <a:t>(</a:t>
            </a:r>
            <a:r>
              <a:rPr lang="zh-CN" altLang="en-US" sz="2000" dirty="0">
                <a:solidFill>
                  <a:schemeClr val="bg1"/>
                </a:solidFill>
              </a:rPr>
              <a:t>通过类比</a:t>
            </a:r>
            <a:r>
              <a:rPr lang="en-US" altLang="zh-CN" sz="2000" dirty="0">
                <a:solidFill>
                  <a:schemeClr val="bg1"/>
                </a:solidFill>
              </a:rPr>
              <a:t>64</a:t>
            </a:r>
            <a:r>
              <a:rPr lang="zh-CN" altLang="en-US" sz="2000" dirty="0">
                <a:solidFill>
                  <a:schemeClr val="bg1"/>
                </a:solidFill>
              </a:rPr>
              <a:t>密码子</a:t>
            </a:r>
            <a:r>
              <a:rPr lang="en-US" altLang="zh-CN" sz="2000" dirty="0">
                <a:solidFill>
                  <a:schemeClr val="bg1"/>
                </a:solidFill>
              </a:rPr>
              <a:t>),</a:t>
            </a:r>
            <a:r>
              <a:rPr lang="zh-CN" altLang="en-US" sz="2000" dirty="0">
                <a:solidFill>
                  <a:schemeClr val="bg1"/>
                </a:solidFill>
              </a:rPr>
              <a:t> 与二进制数字相同</a:t>
            </a:r>
            <a:r>
              <a:rPr lang="zh-CN" altLang="en-US" sz="1600" dirty="0">
                <a:solidFill>
                  <a:schemeClr val="bg1"/>
                </a:solidFill>
              </a:rPr>
              <a:t>。</a:t>
            </a:r>
            <a:r>
              <a:rPr lang="en-US" altLang="zh-CN" sz="2800" dirty="0">
                <a:solidFill>
                  <a:schemeClr val="bg1"/>
                </a:solidFill>
              </a:rPr>
              <a:t/>
            </a:r>
            <a:br>
              <a:rPr lang="en-US" altLang="zh-CN" sz="2800" dirty="0">
                <a:solidFill>
                  <a:schemeClr val="bg1"/>
                </a:solidFill>
              </a:rPr>
            </a:br>
            <a:r>
              <a:rPr lang="en-US" altLang="zh-CN" sz="2000" dirty="0" err="1" smtClean="0">
                <a:solidFill>
                  <a:schemeClr val="bg1"/>
                </a:solidFill>
              </a:rPr>
              <a:t>G.Leibniz</a:t>
            </a:r>
            <a:r>
              <a:rPr lang="zh-CN" altLang="en-US" sz="2000" dirty="0" smtClean="0">
                <a:solidFill>
                  <a:schemeClr val="bg1"/>
                </a:solidFill>
              </a:rPr>
              <a:t>认</a:t>
            </a:r>
            <a:r>
              <a:rPr lang="zh-CN" altLang="en-US" sz="2000" dirty="0">
                <a:solidFill>
                  <a:schemeClr val="bg1"/>
                </a:solidFill>
              </a:rPr>
              <a:t>为自己是二进制数字的创立者，惊讶的发现中国早在他之前的数千年已经知道。</a:t>
            </a:r>
          </a:p>
        </p:txBody>
      </p:sp>
      <p:sp>
        <p:nvSpPr>
          <p:cNvPr id="4" name="Rectangle 3"/>
          <p:cNvSpPr/>
          <p:nvPr/>
        </p:nvSpPr>
        <p:spPr>
          <a:xfrm>
            <a:off x="0" y="3394129"/>
            <a:ext cx="12192000" cy="3463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2" name="Picture 21"/>
          <p:cNvPicPr>
            <a:picLocks noChangeAspect="1"/>
          </p:cNvPicPr>
          <p:nvPr/>
        </p:nvPicPr>
        <p:blipFill>
          <a:blip r:embed="rId2"/>
          <a:stretch>
            <a:fillRect/>
          </a:stretch>
        </p:blipFill>
        <p:spPr>
          <a:xfrm>
            <a:off x="1964048" y="3403515"/>
            <a:ext cx="3831337" cy="3454485"/>
          </a:xfrm>
          <a:prstGeom prst="rect">
            <a:avLst/>
          </a:prstGeom>
        </p:spPr>
      </p:pic>
      <p:pic>
        <p:nvPicPr>
          <p:cNvPr id="23" name="Picture 22"/>
          <p:cNvPicPr>
            <a:picLocks noChangeAspect="1"/>
          </p:cNvPicPr>
          <p:nvPr/>
        </p:nvPicPr>
        <p:blipFill>
          <a:blip r:embed="rId3"/>
          <a:stretch>
            <a:fillRect/>
          </a:stretch>
        </p:blipFill>
        <p:spPr>
          <a:xfrm>
            <a:off x="7203912" y="3484887"/>
            <a:ext cx="3861877" cy="3291740"/>
          </a:xfrm>
          <a:prstGeom prst="rect">
            <a:avLst/>
          </a:prstGeom>
        </p:spPr>
      </p:pic>
    </p:spTree>
    <p:extLst>
      <p:ext uri="{BB962C8B-B14F-4D97-AF65-F5344CB8AC3E}">
        <p14:creationId xmlns:p14="http://schemas.microsoft.com/office/powerpoint/2010/main" val="126195914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矩形 7"/>
          <p:cNvSpPr/>
          <p:nvPr/>
        </p:nvSpPr>
        <p:spPr>
          <a:xfrm>
            <a:off x="0" y="-61976"/>
            <a:ext cx="12192000" cy="3492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 name="组合 11"/>
          <p:cNvGrpSpPr/>
          <p:nvPr/>
        </p:nvGrpSpPr>
        <p:grpSpPr>
          <a:xfrm>
            <a:off x="76327" y="-61976"/>
            <a:ext cx="12068015" cy="3847207"/>
            <a:chOff x="2987986" y="1963362"/>
            <a:chExt cx="7047594" cy="3847207"/>
          </a:xfrm>
        </p:grpSpPr>
        <p:sp>
          <p:nvSpPr>
            <p:cNvPr id="13" name="文本框 12"/>
            <p:cNvSpPr txBox="1"/>
            <p:nvPr/>
          </p:nvSpPr>
          <p:spPr>
            <a:xfrm>
              <a:off x="2987986" y="1963362"/>
              <a:ext cx="7047594" cy="3847207"/>
            </a:xfrm>
            <a:prstGeom prst="rect">
              <a:avLst/>
            </a:prstGeom>
            <a:noFill/>
          </p:spPr>
          <p:txBody>
            <a:bodyPr wrap="square" rtlCol="0">
              <a:spAutoFit/>
            </a:bodyPr>
            <a:lstStyle/>
            <a:p>
              <a:pPr indent="85725"/>
              <a:r>
                <a:rPr lang="en-US" altLang="zh-CN" sz="2300" dirty="0" smtClean="0"/>
                <a:t>Traditional Oriental medicine and many aspects of life in Oriental countries were based on systems of “I-</a:t>
              </a:r>
              <a:r>
                <a:rPr lang="en-US" altLang="zh-CN" sz="2300" dirty="0" err="1" smtClean="0"/>
                <a:t>Ching</a:t>
              </a:r>
              <a:r>
                <a:rPr lang="en-US" altLang="zh-CN" sz="2300" dirty="0" smtClean="0"/>
                <a:t>”. </a:t>
              </a:r>
              <a:br>
                <a:rPr lang="en-US" altLang="zh-CN" sz="2300" dirty="0" smtClean="0"/>
              </a:br>
              <a:r>
                <a:rPr lang="en-US" altLang="zh-CN" sz="2300" dirty="0" smtClean="0"/>
                <a:t>  Confucius said: “If it would be possible to extend my years, I would have given fifty of them for study of  ”I-</a:t>
              </a:r>
              <a:r>
                <a:rPr lang="en-US" altLang="zh-CN" sz="2300" dirty="0" err="1" smtClean="0"/>
                <a:t>Ching</a:t>
              </a:r>
              <a:r>
                <a:rPr lang="en-US" altLang="zh-CN" sz="2300" dirty="0" smtClean="0"/>
                <a:t>“. According to the creator of analytical psychology C. Jung, trigrams and </a:t>
              </a:r>
              <a:r>
                <a:rPr lang="en-US" altLang="zh-CN" sz="2300" dirty="0"/>
                <a:t>hexagrams of “I-</a:t>
              </a:r>
              <a:r>
                <a:rPr lang="en-US" altLang="zh-CN" sz="2300" dirty="0" err="1"/>
                <a:t>Ching</a:t>
              </a:r>
              <a:r>
                <a:rPr lang="en-US" altLang="zh-CN" sz="2300" dirty="0"/>
                <a:t>” “</a:t>
              </a:r>
              <a:r>
                <a:rPr lang="en-US" altLang="zh-CN" sz="2300" i="1" dirty="0"/>
                <a:t>fix a universal set of archetypes (innate psychic structures)</a:t>
              </a:r>
              <a:r>
                <a:rPr lang="en-US" altLang="zh-CN" sz="2300" dirty="0"/>
                <a:t>”. Niels Bohr has chosen the symbol Yin-Yang as his personal emblem</a:t>
              </a:r>
              <a:r>
                <a:rPr lang="en-US" altLang="zh-CN" sz="2400" dirty="0" smtClean="0"/>
                <a:t>.</a:t>
              </a:r>
            </a:p>
            <a:p>
              <a:r>
                <a:rPr lang="zh-CN" altLang="en-US" sz="2000" dirty="0">
                  <a:solidFill>
                    <a:schemeClr val="bg1"/>
                  </a:solidFill>
                </a:rPr>
                <a:t>东方传统医学和生活的许多方面</a:t>
              </a:r>
              <a:r>
                <a:rPr lang="zh-CN" altLang="en-US" sz="2000" dirty="0" smtClean="0">
                  <a:solidFill>
                    <a:schemeClr val="bg1"/>
                  </a:solidFill>
                </a:rPr>
                <a:t>都基</a:t>
              </a:r>
              <a:r>
                <a:rPr lang="zh-CN" altLang="en-US" sz="2000" dirty="0">
                  <a:solidFill>
                    <a:schemeClr val="bg1"/>
                  </a:solidFill>
                </a:rPr>
                <a:t>于</a:t>
              </a:r>
              <a:r>
                <a:rPr lang="en-US" altLang="zh-CN" sz="2000" dirty="0">
                  <a:solidFill>
                    <a:schemeClr val="bg1"/>
                  </a:solidFill>
                </a:rPr>
                <a:t>《</a:t>
              </a:r>
              <a:r>
                <a:rPr lang="zh-CN" altLang="en-US" sz="2000" dirty="0">
                  <a:solidFill>
                    <a:schemeClr val="bg1"/>
                  </a:solidFill>
                </a:rPr>
                <a:t>易经</a:t>
              </a:r>
              <a:r>
                <a:rPr lang="en-US" altLang="zh-CN" sz="2000" dirty="0" smtClean="0">
                  <a:solidFill>
                    <a:schemeClr val="bg1"/>
                  </a:solidFill>
                </a:rPr>
                <a:t>》</a:t>
              </a:r>
              <a:r>
                <a:rPr lang="zh-CN" altLang="en-US" sz="2000" dirty="0" smtClean="0">
                  <a:solidFill>
                    <a:schemeClr val="bg1"/>
                  </a:solidFill>
                </a:rPr>
                <a:t>，</a:t>
              </a:r>
              <a:r>
                <a:rPr lang="zh-CN" altLang="en-US" sz="2000" dirty="0">
                  <a:solidFill>
                    <a:schemeClr val="bg1"/>
                  </a:solidFill>
                </a:rPr>
                <a:t>孔子说</a:t>
              </a:r>
              <a:r>
                <a:rPr lang="en-US" altLang="zh-CN" sz="2000" dirty="0">
                  <a:solidFill>
                    <a:schemeClr val="bg1"/>
                  </a:solidFill>
                </a:rPr>
                <a:t>:“</a:t>
              </a:r>
              <a:r>
                <a:rPr lang="zh-CN" altLang="en-US" sz="2000" dirty="0">
                  <a:solidFill>
                    <a:schemeClr val="bg1"/>
                  </a:solidFill>
                </a:rPr>
                <a:t>如果有可能延长我的年岁的化</a:t>
              </a:r>
              <a:r>
                <a:rPr lang="en-US" altLang="zh-CN" sz="2000" dirty="0">
                  <a:solidFill>
                    <a:schemeClr val="bg1"/>
                  </a:solidFill>
                </a:rPr>
                <a:t>,</a:t>
              </a:r>
              <a:r>
                <a:rPr lang="zh-CN" altLang="en-US" sz="2000" dirty="0">
                  <a:solidFill>
                    <a:schemeClr val="bg1"/>
                  </a:solidFill>
                </a:rPr>
                <a:t>我将会花</a:t>
              </a:r>
              <a:r>
                <a:rPr lang="en-US" altLang="zh-CN" sz="2000" dirty="0">
                  <a:solidFill>
                    <a:schemeClr val="bg1"/>
                  </a:solidFill>
                </a:rPr>
                <a:t>50</a:t>
              </a:r>
              <a:r>
                <a:rPr lang="zh-CN" altLang="en-US" sz="2000" dirty="0">
                  <a:solidFill>
                    <a:schemeClr val="bg1"/>
                  </a:solidFill>
                </a:rPr>
                <a:t>年的时间来研究</a:t>
              </a:r>
              <a:r>
                <a:rPr lang="en-US" altLang="zh-CN" sz="2000" dirty="0">
                  <a:solidFill>
                    <a:schemeClr val="bg1"/>
                  </a:solidFill>
                </a:rPr>
                <a:t>《</a:t>
              </a:r>
              <a:r>
                <a:rPr lang="zh-CN" altLang="en-US" sz="2000" dirty="0">
                  <a:solidFill>
                    <a:schemeClr val="bg1"/>
                  </a:solidFill>
                </a:rPr>
                <a:t>易经</a:t>
              </a:r>
              <a:r>
                <a:rPr lang="en-US" altLang="zh-CN" sz="2000" dirty="0" smtClean="0">
                  <a:solidFill>
                    <a:schemeClr val="bg1"/>
                  </a:solidFill>
                </a:rPr>
                <a:t>》.</a:t>
              </a:r>
            </a:p>
            <a:p>
              <a:r>
                <a:rPr lang="zh-CN" altLang="en-US" sz="2000" dirty="0" smtClean="0">
                  <a:solidFill>
                    <a:schemeClr val="bg1"/>
                  </a:solidFill>
                </a:rPr>
                <a:t>根</a:t>
              </a:r>
              <a:r>
                <a:rPr lang="zh-CN" altLang="en-US" sz="2000" dirty="0">
                  <a:solidFill>
                    <a:schemeClr val="bg1"/>
                  </a:solidFill>
                </a:rPr>
                <a:t>据</a:t>
              </a:r>
              <a:r>
                <a:rPr lang="en-US" altLang="zh-CN" sz="2000" dirty="0">
                  <a:solidFill>
                    <a:schemeClr val="bg1"/>
                  </a:solidFill>
                </a:rPr>
                <a:t>C. Jung</a:t>
              </a:r>
              <a:r>
                <a:rPr lang="zh-CN" altLang="en-US" sz="2000" dirty="0">
                  <a:solidFill>
                    <a:schemeClr val="bg1"/>
                  </a:solidFill>
                </a:rPr>
                <a:t>分析心理学的创始人，三元模型和</a:t>
              </a:r>
              <a:r>
                <a:rPr lang="en-US" altLang="zh-CN" sz="2000" dirty="0">
                  <a:solidFill>
                    <a:schemeClr val="bg1"/>
                  </a:solidFill>
                </a:rPr>
                <a:t>《</a:t>
              </a:r>
              <a:r>
                <a:rPr lang="zh-CN" altLang="en-US" sz="2000" dirty="0">
                  <a:solidFill>
                    <a:schemeClr val="bg1"/>
                  </a:solidFill>
                </a:rPr>
                <a:t>易经</a:t>
              </a:r>
              <a:r>
                <a:rPr lang="en-US" altLang="zh-CN" sz="2000" dirty="0">
                  <a:solidFill>
                    <a:schemeClr val="bg1"/>
                  </a:solidFill>
                </a:rPr>
                <a:t>》</a:t>
              </a:r>
              <a:r>
                <a:rPr lang="zh-CN" altLang="en-US" sz="2000" dirty="0">
                  <a:solidFill>
                    <a:schemeClr val="bg1"/>
                  </a:solidFill>
                </a:rPr>
                <a:t>的卦设定一套通用的原型，</a:t>
              </a:r>
              <a:r>
                <a:rPr lang="en-US" altLang="zh-CN" sz="2000" dirty="0">
                  <a:solidFill>
                    <a:schemeClr val="bg1"/>
                  </a:solidFill>
                </a:rPr>
                <a:t> Niels Bohr </a:t>
              </a:r>
              <a:r>
                <a:rPr lang="zh-CN" altLang="en-US" sz="2000" dirty="0">
                  <a:solidFill>
                    <a:schemeClr val="bg1"/>
                  </a:solidFill>
                </a:rPr>
                <a:t>已经选择阴和阳作为个人的象征。</a:t>
              </a:r>
              <a:r>
                <a:rPr lang="en-US" altLang="zh-CN" sz="2000" dirty="0">
                  <a:solidFill>
                    <a:schemeClr val="bg1"/>
                  </a:solidFill>
                </a:rPr>
                <a:t/>
              </a:r>
              <a:br>
                <a:rPr lang="en-US" altLang="zh-CN" sz="2000" dirty="0">
                  <a:solidFill>
                    <a:schemeClr val="bg1"/>
                  </a:solidFill>
                </a:rPr>
              </a:br>
              <a:endParaRPr lang="zh-CN" altLang="en-US" sz="2000" dirty="0">
                <a:solidFill>
                  <a:schemeClr val="bg1"/>
                </a:solidFill>
                <a:latin typeface="+mj-lt"/>
              </a:endParaRPr>
            </a:p>
          </p:txBody>
        </p:sp>
        <p:sp>
          <p:nvSpPr>
            <p:cNvPr id="18" name="矩形 17"/>
            <p:cNvSpPr/>
            <p:nvPr/>
          </p:nvSpPr>
          <p:spPr>
            <a:xfrm>
              <a:off x="9870282" y="2063700"/>
              <a:ext cx="1080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 name="Rectangle 1"/>
          <p:cNvSpPr/>
          <p:nvPr/>
        </p:nvSpPr>
        <p:spPr>
          <a:xfrm>
            <a:off x="-123987" y="3430162"/>
            <a:ext cx="12315987" cy="3427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Заголовок 1"/>
          <p:cNvSpPr txBox="1">
            <a:spLocks/>
          </p:cNvSpPr>
          <p:nvPr/>
        </p:nvSpPr>
        <p:spPr>
          <a:xfrm>
            <a:off x="402955" y="1861627"/>
            <a:ext cx="9144000" cy="6858000"/>
          </a:xfrm>
          <a:prstGeom prst="rect">
            <a:avLst/>
          </a:prstGeom>
        </p:spPr>
        <p:txBody>
          <a:bodyP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600" dirty="0" smtClean="0"/>
              <a:t>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ru-RU" sz="3600" dirty="0" smtClean="0"/>
              <a:t/>
            </a:r>
            <a:br>
              <a:rPr lang="ru-RU" sz="3600" dirty="0" smtClean="0"/>
            </a:br>
            <a:r>
              <a:rPr lang="ru-RU" sz="2800" dirty="0" smtClean="0"/>
              <a:t/>
            </a:r>
            <a:br>
              <a:rPr lang="ru-RU" sz="2800" dirty="0" smtClean="0"/>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endParaRPr lang="ru-RU" sz="3200" dirty="0">
              <a:latin typeface="Calibri" charset="0"/>
            </a:endParaRPr>
          </a:p>
        </p:txBody>
      </p:sp>
      <p:graphicFrame>
        <p:nvGraphicFramePr>
          <p:cNvPr id="10" name="Object 1"/>
          <p:cNvGraphicFramePr>
            <a:graphicFrameLocks noChangeAspect="1"/>
          </p:cNvGraphicFramePr>
          <p:nvPr>
            <p:extLst>
              <p:ext uri="{D42A27DB-BD31-4B8C-83A1-F6EECF244321}">
                <p14:modId xmlns:p14="http://schemas.microsoft.com/office/powerpoint/2010/main" val="2092234194"/>
              </p:ext>
            </p:extLst>
          </p:nvPr>
        </p:nvGraphicFramePr>
        <p:xfrm>
          <a:off x="402955" y="3846391"/>
          <a:ext cx="3089806" cy="2595380"/>
        </p:xfrm>
        <a:graphic>
          <a:graphicData uri="http://schemas.openxmlformats.org/presentationml/2006/ole">
            <mc:AlternateContent xmlns:mc="http://schemas.openxmlformats.org/markup-compatibility/2006">
              <mc:Choice xmlns:v="urn:schemas-microsoft-com:vml" Requires="v">
                <p:oleObj spid="_x0000_s29934" name="Точечный рисунок" r:id="rId3" imgW="4466667" imgH="3333333" progId="Paint.Picture">
                  <p:embed/>
                </p:oleObj>
              </mc:Choice>
              <mc:Fallback>
                <p:oleObj name="Точечный рисунок" r:id="rId3" imgW="4466667" imgH="333333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55" y="3846391"/>
                        <a:ext cx="3089806" cy="2595380"/>
                      </a:xfrm>
                      <a:prstGeom prst="rect">
                        <a:avLst/>
                      </a:prstGeom>
                      <a:noFill/>
                      <a:ln>
                        <a:noFill/>
                      </a:ln>
                    </p:spPr>
                  </p:pic>
                </p:oleObj>
              </mc:Fallback>
            </mc:AlternateContent>
          </a:graphicData>
        </a:graphic>
      </p:graphicFrame>
      <p:graphicFrame>
        <p:nvGraphicFramePr>
          <p:cNvPr id="11" name="Object 103"/>
          <p:cNvGraphicFramePr>
            <a:graphicFrameLocks noChangeAspect="1"/>
          </p:cNvGraphicFramePr>
          <p:nvPr>
            <p:extLst>
              <p:ext uri="{D42A27DB-BD31-4B8C-83A1-F6EECF244321}">
                <p14:modId xmlns:p14="http://schemas.microsoft.com/office/powerpoint/2010/main" val="116191538"/>
              </p:ext>
            </p:extLst>
          </p:nvPr>
        </p:nvGraphicFramePr>
        <p:xfrm>
          <a:off x="8950602" y="4330013"/>
          <a:ext cx="3095625" cy="1871662"/>
        </p:xfrm>
        <a:graphic>
          <a:graphicData uri="http://schemas.openxmlformats.org/presentationml/2006/ole">
            <mc:AlternateContent xmlns:mc="http://schemas.openxmlformats.org/markup-compatibility/2006">
              <mc:Choice xmlns:v="urn:schemas-microsoft-com:vml" Requires="v">
                <p:oleObj spid="_x0000_s29935" name="Точечный рисунок" r:id="rId5" imgW="3095238" imgH="1867161" progId="Paint.Picture">
                  <p:embed/>
                </p:oleObj>
              </mc:Choice>
              <mc:Fallback>
                <p:oleObj name="Точечный рисунок" r:id="rId5" imgW="3095238" imgH="1867161"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0602" y="4330013"/>
                        <a:ext cx="30956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3"/>
          <p:cNvGraphicFramePr>
            <a:graphicFrameLocks noChangeAspect="1"/>
          </p:cNvGraphicFramePr>
          <p:nvPr>
            <p:extLst>
              <p:ext uri="{D42A27DB-BD31-4B8C-83A1-F6EECF244321}">
                <p14:modId xmlns:p14="http://schemas.microsoft.com/office/powerpoint/2010/main" val="2346006536"/>
              </p:ext>
            </p:extLst>
          </p:nvPr>
        </p:nvGraphicFramePr>
        <p:xfrm>
          <a:off x="6780068" y="5144081"/>
          <a:ext cx="1317625" cy="1263350"/>
        </p:xfrm>
        <a:graphic>
          <a:graphicData uri="http://schemas.openxmlformats.org/presentationml/2006/ole">
            <mc:AlternateContent xmlns:mc="http://schemas.openxmlformats.org/markup-compatibility/2006">
              <mc:Choice xmlns:v="urn:schemas-microsoft-com:vml" Requires="v">
                <p:oleObj spid="_x0000_s29936" name="Image" r:id="rId7" imgW="3942857" imgH="3780952" progId="Photoshop.Image.7">
                  <p:embed/>
                </p:oleObj>
              </mc:Choice>
              <mc:Fallback>
                <p:oleObj name="Image" r:id="rId7" imgW="3942857" imgH="3780952"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0068" y="5144081"/>
                        <a:ext cx="1317625" cy="1263350"/>
                      </a:xfrm>
                      <a:prstGeom prst="rect">
                        <a:avLst/>
                      </a:prstGeom>
                      <a:noFill/>
                      <a:ln>
                        <a:noFill/>
                      </a:ln>
                      <a:effectLst/>
                    </p:spPr>
                  </p:pic>
                </p:oleObj>
              </mc:Fallback>
            </mc:AlternateContent>
          </a:graphicData>
        </a:graphic>
      </p:graphicFrame>
      <p:pic>
        <p:nvPicPr>
          <p:cNvPr id="15" name="Picture 14"/>
          <p:cNvPicPr>
            <a:picLocks noChangeAspect="1"/>
          </p:cNvPicPr>
          <p:nvPr/>
        </p:nvPicPr>
        <p:blipFill>
          <a:blip r:embed="rId9"/>
          <a:stretch>
            <a:fillRect/>
          </a:stretch>
        </p:blipFill>
        <p:spPr>
          <a:xfrm>
            <a:off x="3750391" y="3893629"/>
            <a:ext cx="2404144" cy="2884973"/>
          </a:xfrm>
          <a:prstGeom prst="rect">
            <a:avLst/>
          </a:prstGeom>
        </p:spPr>
      </p:pic>
      <p:pic>
        <p:nvPicPr>
          <p:cNvPr id="16" name="Picture 15"/>
          <p:cNvPicPr>
            <a:picLocks noChangeAspect="1"/>
          </p:cNvPicPr>
          <p:nvPr/>
        </p:nvPicPr>
        <p:blipFill>
          <a:blip r:embed="rId10"/>
          <a:stretch>
            <a:fillRect/>
          </a:stretch>
        </p:blipFill>
        <p:spPr>
          <a:xfrm>
            <a:off x="6982641" y="3785230"/>
            <a:ext cx="1115052" cy="1089565"/>
          </a:xfrm>
          <a:prstGeom prst="rect">
            <a:avLst/>
          </a:prstGeom>
        </p:spPr>
      </p:pic>
    </p:spTree>
    <p:extLst>
      <p:ext uri="{BB962C8B-B14F-4D97-AF65-F5344CB8AC3E}">
        <p14:creationId xmlns:p14="http://schemas.microsoft.com/office/powerpoint/2010/main" val="307153933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矩形 7"/>
          <p:cNvSpPr/>
          <p:nvPr/>
        </p:nvSpPr>
        <p:spPr>
          <a:xfrm>
            <a:off x="0" y="-51513"/>
            <a:ext cx="12192000" cy="8884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smtClean="0">
              <a:latin typeface="Calibri" charset="0"/>
            </a:endParaRPr>
          </a:p>
          <a:p>
            <a:pPr algn="ctr"/>
            <a:r>
              <a:rPr lang="en-US" altLang="zh-CN" sz="2400" dirty="0" smtClean="0">
                <a:latin typeface="Calibri" charset="0"/>
              </a:rPr>
              <a:t>Additional </a:t>
            </a:r>
            <a:r>
              <a:rPr lang="en-US" altLang="zh-CN" sz="2400" dirty="0">
                <a:latin typeface="Calibri" charset="0"/>
              </a:rPr>
              <a:t>analogies between genetic system and “I-</a:t>
            </a:r>
            <a:r>
              <a:rPr lang="en-US" altLang="zh-CN" sz="2400" dirty="0" err="1">
                <a:latin typeface="Calibri" charset="0"/>
              </a:rPr>
              <a:t>Ching</a:t>
            </a:r>
            <a:r>
              <a:rPr lang="en-US" altLang="zh-CN" sz="2400" dirty="0">
                <a:latin typeface="Calibri" charset="0"/>
              </a:rPr>
              <a:t>”:</a:t>
            </a:r>
            <a:br>
              <a:rPr lang="en-US" altLang="zh-CN" sz="2400" dirty="0">
                <a:latin typeface="Calibri" charset="0"/>
              </a:rPr>
            </a:br>
            <a:r>
              <a:rPr lang="zh-CN" altLang="en-US" sz="2400" dirty="0">
                <a:latin typeface="Calibri" charset="0"/>
              </a:rPr>
              <a:t>易经与基因系统的其他对比</a:t>
            </a:r>
            <a:r>
              <a:rPr lang="en-US" altLang="zh-CN" sz="2400" dirty="0">
                <a:latin typeface="Calibri" charset="0"/>
              </a:rPr>
              <a:t/>
            </a:r>
            <a:br>
              <a:rPr lang="en-US" altLang="zh-CN" sz="2400" dirty="0">
                <a:latin typeface="Calibri" charset="0"/>
              </a:rPr>
            </a:br>
            <a:endParaRPr lang="zh-CN" altLang="en-US" sz="2400" dirty="0"/>
          </a:p>
        </p:txBody>
      </p:sp>
      <p:grpSp>
        <p:nvGrpSpPr>
          <p:cNvPr id="12" name="组合 11"/>
          <p:cNvGrpSpPr/>
          <p:nvPr/>
        </p:nvGrpSpPr>
        <p:grpSpPr>
          <a:xfrm>
            <a:off x="699005" y="38362"/>
            <a:ext cx="11347222" cy="600494"/>
            <a:chOff x="3117054" y="2063700"/>
            <a:chExt cx="6861228" cy="600494"/>
          </a:xfrm>
        </p:grpSpPr>
        <p:sp>
          <p:nvSpPr>
            <p:cNvPr id="13" name="文本框 12"/>
            <p:cNvSpPr txBox="1"/>
            <p:nvPr/>
          </p:nvSpPr>
          <p:spPr>
            <a:xfrm>
              <a:off x="3117054" y="2140974"/>
              <a:ext cx="6753228" cy="523220"/>
            </a:xfrm>
            <a:prstGeom prst="rect">
              <a:avLst/>
            </a:prstGeom>
            <a:noFill/>
          </p:spPr>
          <p:txBody>
            <a:bodyPr wrap="square" rtlCol="0">
              <a:spAutoFit/>
            </a:bodyPr>
            <a:lstStyle/>
            <a:p>
              <a:pPr indent="540000"/>
              <a:endParaRPr lang="zh-CN" altLang="en-US" sz="2800" b="1" dirty="0">
                <a:solidFill>
                  <a:schemeClr val="bg1"/>
                </a:solidFill>
                <a:latin typeface="+mj-lt"/>
              </a:endParaRPr>
            </a:p>
          </p:txBody>
        </p:sp>
        <p:sp>
          <p:nvSpPr>
            <p:cNvPr id="18" name="矩形 17"/>
            <p:cNvSpPr/>
            <p:nvPr/>
          </p:nvSpPr>
          <p:spPr>
            <a:xfrm>
              <a:off x="9870282" y="2063700"/>
              <a:ext cx="1080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 name="Rectangle 1"/>
          <p:cNvSpPr/>
          <p:nvPr/>
        </p:nvSpPr>
        <p:spPr>
          <a:xfrm>
            <a:off x="0" y="836909"/>
            <a:ext cx="12192000" cy="6021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aphicFrame>
        <p:nvGraphicFramePr>
          <p:cNvPr id="9" name="Table 8"/>
          <p:cNvGraphicFramePr>
            <a:graphicFrameLocks noGrp="1"/>
          </p:cNvGraphicFramePr>
          <p:nvPr>
            <p:extLst>
              <p:ext uri="{D42A27DB-BD31-4B8C-83A1-F6EECF244321}">
                <p14:modId xmlns:p14="http://schemas.microsoft.com/office/powerpoint/2010/main" val="680221997"/>
              </p:ext>
            </p:extLst>
          </p:nvPr>
        </p:nvGraphicFramePr>
        <p:xfrm>
          <a:off x="587784" y="1025815"/>
          <a:ext cx="10911952" cy="5643278"/>
        </p:xfrm>
        <a:graphic>
          <a:graphicData uri="http://schemas.openxmlformats.org/drawingml/2006/table">
            <a:tbl>
              <a:tblPr firstRow="1" bandRow="1">
                <a:tableStyleId>{5C22544A-7EE6-4342-B048-85BDC9FD1C3A}</a:tableStyleId>
              </a:tblPr>
              <a:tblGrid>
                <a:gridCol w="5707902"/>
                <a:gridCol w="5204050"/>
              </a:tblGrid>
              <a:tr h="566119">
                <a:tc>
                  <a:txBody>
                    <a:bodyPr/>
                    <a:lstStyle/>
                    <a:p>
                      <a:pPr algn="ctr"/>
                      <a:r>
                        <a:rPr lang="en-US" sz="2400" dirty="0" smtClean="0"/>
                        <a:t>Molecular-genetic system</a:t>
                      </a:r>
                      <a:endParaRPr lang="en-US" sz="2400" dirty="0"/>
                    </a:p>
                  </a:txBody>
                  <a:tcPr/>
                </a:tc>
                <a:tc>
                  <a:txBody>
                    <a:bodyPr/>
                    <a:lstStyle/>
                    <a:p>
                      <a:pPr algn="ctr"/>
                      <a:r>
                        <a:rPr lang="en-US" sz="2400" dirty="0" smtClean="0"/>
                        <a:t>I-</a:t>
                      </a:r>
                      <a:r>
                        <a:rPr lang="en-US" sz="2400" dirty="0" err="1" smtClean="0"/>
                        <a:t>Ching</a:t>
                      </a:r>
                      <a:endParaRPr lang="en-US" sz="2400" dirty="0"/>
                    </a:p>
                  </a:txBody>
                  <a:tcPr/>
                </a:tc>
              </a:tr>
              <a:tr h="11620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4 nitrogenous</a:t>
                      </a:r>
                      <a:r>
                        <a:rPr lang="en-US" sz="2400" baseline="0" dirty="0" smtClean="0"/>
                        <a:t> bases A, C, G, T </a:t>
                      </a:r>
                      <a:r>
                        <a:rPr lang="en-US" sz="2400" kern="1200" dirty="0" smtClean="0">
                          <a:solidFill>
                            <a:schemeClr val="dk1"/>
                          </a:solidFill>
                          <a:effectLst/>
                          <a:latin typeface="+mn-lt"/>
                          <a:ea typeface="+mn-ea"/>
                          <a:cs typeface="+mn-cs"/>
                        </a:rPr>
                        <a:t>have a basic meaning:</a:t>
                      </a:r>
                      <a:r>
                        <a:rPr lang="zh-CN" altLang="en-US" sz="2400" dirty="0" smtClean="0"/>
                        <a:t>含氮碱基</a:t>
                      </a:r>
                      <a:r>
                        <a:rPr lang="en-US" altLang="zh-CN" sz="2400" dirty="0" smtClean="0"/>
                        <a:t>A</a:t>
                      </a:r>
                      <a:r>
                        <a:rPr lang="zh-CN" altLang="en-US" sz="2400" dirty="0" smtClean="0"/>
                        <a:t>、</a:t>
                      </a:r>
                      <a:r>
                        <a:rPr lang="en-US" altLang="zh-CN" sz="2400" dirty="0" smtClean="0"/>
                        <a:t>C</a:t>
                      </a:r>
                      <a:r>
                        <a:rPr lang="zh-CN" altLang="en-US" sz="2400" dirty="0" smtClean="0"/>
                        <a:t>、</a:t>
                      </a:r>
                      <a:r>
                        <a:rPr lang="en-US" altLang="zh-CN" sz="2400" dirty="0" smtClean="0"/>
                        <a:t>G</a:t>
                      </a:r>
                      <a:r>
                        <a:rPr lang="zh-CN" altLang="en-US" sz="2400" dirty="0" smtClean="0"/>
                        <a:t>、</a:t>
                      </a:r>
                      <a:r>
                        <a:rPr lang="en-US" altLang="zh-CN" sz="2400" dirty="0" smtClean="0"/>
                        <a:t>T</a:t>
                      </a:r>
                      <a:endParaRPr lang="en-US" sz="2400" kern="1200" dirty="0" smtClean="0">
                        <a:solidFill>
                          <a:schemeClr val="dk1"/>
                        </a:solidFill>
                        <a:effectLst/>
                        <a:latin typeface="+mn-lt"/>
                        <a:ea typeface="+mn-ea"/>
                        <a:cs typeface="+mn-cs"/>
                      </a:endParaRPr>
                    </a:p>
                    <a:p>
                      <a:endParaRPr lang="en-US" sz="2400" dirty="0" smtClean="0"/>
                    </a:p>
                    <a:p>
                      <a:endParaRPr lang="en-US" sz="2400" dirty="0" smtClean="0"/>
                    </a:p>
                  </a:txBody>
                  <a:tcPr/>
                </a:tc>
                <a:tc>
                  <a:txBody>
                    <a:bodyPr/>
                    <a:lstStyle/>
                    <a:p>
                      <a:r>
                        <a:rPr lang="en-US" sz="2400" dirty="0" smtClean="0"/>
                        <a:t>4 </a:t>
                      </a:r>
                      <a:r>
                        <a:rPr lang="en-US" sz="2400" kern="1200" dirty="0" err="1" smtClean="0">
                          <a:solidFill>
                            <a:schemeClr val="dk1"/>
                          </a:solidFill>
                          <a:effectLst/>
                          <a:latin typeface="+mn-lt"/>
                          <a:ea typeface="+mn-ea"/>
                          <a:cs typeface="+mn-cs"/>
                        </a:rPr>
                        <a:t>digrams</a:t>
                      </a:r>
                      <a:r>
                        <a:rPr lang="en-US" sz="2400" kern="1200" dirty="0" smtClean="0">
                          <a:solidFill>
                            <a:schemeClr val="dk1"/>
                          </a:solidFill>
                          <a:effectLst/>
                          <a:latin typeface="+mn-lt"/>
                          <a:ea typeface="+mn-ea"/>
                          <a:cs typeface="+mn-cs"/>
                        </a:rPr>
                        <a:t> have a basic meaning: Old Yang (   </a:t>
                      </a:r>
                      <a:r>
                        <a:rPr lang="ru-RU" sz="2400" kern="1200" dirty="0" smtClean="0">
                          <a:solidFill>
                            <a:schemeClr val="dk1"/>
                          </a:solidFill>
                          <a:effectLst/>
                          <a:latin typeface="+mn-lt"/>
                          <a:ea typeface="+mn-ea"/>
                          <a:cs typeface="+mn-cs"/>
                        </a:rPr>
                        <a:t> </a:t>
                      </a:r>
                      <a:r>
                        <a:rPr lang="en-US" sz="2400" kern="1200" dirty="0" smtClean="0">
                          <a:solidFill>
                            <a:schemeClr val="dk1"/>
                          </a:solidFill>
                          <a:effectLst/>
                          <a:latin typeface="+mn-lt"/>
                          <a:ea typeface="+mn-ea"/>
                          <a:cs typeface="+mn-cs"/>
                        </a:rPr>
                        <a:t> ), Old Yin (   </a:t>
                      </a:r>
                      <a:r>
                        <a:rPr lang="ru-RU" sz="2400" kern="1200" dirty="0" smtClean="0">
                          <a:solidFill>
                            <a:schemeClr val="dk1"/>
                          </a:solidFill>
                          <a:effectLst/>
                          <a:latin typeface="+mn-lt"/>
                          <a:ea typeface="+mn-ea"/>
                          <a:cs typeface="+mn-cs"/>
                        </a:rPr>
                        <a:t> </a:t>
                      </a:r>
                      <a:r>
                        <a:rPr lang="en-US" sz="2400" kern="1200" dirty="0" smtClean="0">
                          <a:solidFill>
                            <a:schemeClr val="dk1"/>
                          </a:solidFill>
                          <a:effectLst/>
                          <a:latin typeface="+mn-lt"/>
                          <a:ea typeface="+mn-ea"/>
                          <a:cs typeface="+mn-cs"/>
                        </a:rPr>
                        <a:t> ), Young Yang (   </a:t>
                      </a:r>
                      <a:r>
                        <a:rPr lang="ru-RU" sz="2400" kern="1200" dirty="0" smtClean="0">
                          <a:solidFill>
                            <a:schemeClr val="dk1"/>
                          </a:solidFill>
                          <a:effectLst/>
                          <a:latin typeface="+mn-lt"/>
                          <a:ea typeface="+mn-ea"/>
                          <a:cs typeface="+mn-cs"/>
                        </a:rPr>
                        <a:t> </a:t>
                      </a:r>
                      <a:r>
                        <a:rPr lang="en-US" sz="2400" kern="1200" dirty="0" smtClean="0">
                          <a:solidFill>
                            <a:schemeClr val="dk1"/>
                          </a:solidFill>
                          <a:effectLst/>
                          <a:latin typeface="+mn-lt"/>
                          <a:ea typeface="+mn-ea"/>
                          <a:cs typeface="+mn-cs"/>
                        </a:rPr>
                        <a:t> ) and Young Yin (   </a:t>
                      </a:r>
                      <a:r>
                        <a:rPr lang="ru-RU" sz="2400" kern="1200" dirty="0" smtClean="0">
                          <a:solidFill>
                            <a:schemeClr val="dk1"/>
                          </a:solidFill>
                          <a:effectLst/>
                          <a:latin typeface="+mn-lt"/>
                          <a:ea typeface="+mn-ea"/>
                          <a:cs typeface="+mn-cs"/>
                        </a:rPr>
                        <a:t> </a:t>
                      </a:r>
                      <a:r>
                        <a:rPr lang="en-US" sz="2400" kern="1200" dirty="0" smtClean="0">
                          <a:solidFill>
                            <a:schemeClr val="dk1"/>
                          </a:solidFill>
                          <a:effectLst/>
                          <a:latin typeface="+mn-lt"/>
                          <a:ea typeface="+mn-ea"/>
                          <a:cs typeface="+mn-cs"/>
                        </a:rPr>
                        <a:t> ). </a:t>
                      </a:r>
                    </a:p>
                  </a:txBody>
                  <a:tcPr/>
                </a:tc>
              </a:tr>
              <a:tr h="1968199">
                <a:tc>
                  <a:txBody>
                    <a:bodyPr/>
                    <a:lstStyle/>
                    <a:p>
                      <a:r>
                        <a:rPr lang="en-US" sz="2400" kern="1200" dirty="0" smtClean="0">
                          <a:solidFill>
                            <a:schemeClr val="dk1"/>
                          </a:solidFill>
                          <a:effectLst/>
                          <a:latin typeface="+mn-lt"/>
                          <a:ea typeface="+mn-ea"/>
                          <a:cs typeface="+mn-cs"/>
                        </a:rPr>
                        <a:t>The third tensor power of the genetic</a:t>
                      </a:r>
                    </a:p>
                    <a:p>
                      <a:r>
                        <a:rPr lang="en-US" sz="2400" kern="1200" dirty="0" smtClean="0">
                          <a:solidFill>
                            <a:schemeClr val="dk1"/>
                          </a:solidFill>
                          <a:effectLst/>
                          <a:latin typeface="+mn-lt"/>
                          <a:ea typeface="+mn-ea"/>
                          <a:cs typeface="+mn-cs"/>
                        </a:rPr>
                        <a:t>matrix              leads to the matrix of</a:t>
                      </a:r>
                      <a:r>
                        <a:rPr lang="en-US" sz="2400" kern="1200" baseline="0" dirty="0" smtClean="0">
                          <a:solidFill>
                            <a:schemeClr val="dk1"/>
                          </a:solidFill>
                          <a:effectLst/>
                          <a:latin typeface="+mn-lt"/>
                          <a:ea typeface="+mn-ea"/>
                          <a:cs typeface="+mn-cs"/>
                        </a:rPr>
                        <a:t> </a:t>
                      </a:r>
                      <a:r>
                        <a:rPr lang="en-US" sz="2400" kern="1200" dirty="0" smtClean="0">
                          <a:solidFill>
                            <a:schemeClr val="dk1"/>
                          </a:solidFill>
                          <a:effectLst/>
                          <a:latin typeface="+mn-lt"/>
                          <a:ea typeface="+mn-ea"/>
                          <a:cs typeface="+mn-cs"/>
                        </a:rPr>
                        <a:t>64 triplets. </a:t>
                      </a:r>
                    </a:p>
                    <a:p>
                      <a:r>
                        <a:rPr lang="en-US" sz="2400" b="1" kern="1200" dirty="0" smtClean="0">
                          <a:solidFill>
                            <a:schemeClr val="dk1"/>
                          </a:solidFill>
                          <a:effectLst/>
                          <a:latin typeface="+mn-lt"/>
                          <a:ea typeface="+mn-ea"/>
                          <a:cs typeface="+mn-cs"/>
                        </a:rPr>
                        <a:t>第三个产生基因矩阵生成64个三元体</a:t>
                      </a:r>
                      <a:endParaRPr lang="ru-RU" sz="2400" kern="1200" dirty="0" smtClean="0">
                        <a:solidFill>
                          <a:schemeClr val="dk1"/>
                        </a:solidFill>
                        <a:effectLst/>
                        <a:latin typeface="+mn-lt"/>
                        <a:ea typeface="+mn-ea"/>
                        <a:cs typeface="+mn-cs"/>
                      </a:endParaRPr>
                    </a:p>
                    <a:p>
                      <a:endParaRPr lang="en-US" sz="2400" dirty="0" smtClean="0"/>
                    </a:p>
                  </a:txBody>
                  <a:tcPr/>
                </a:tc>
                <a:tc>
                  <a:txBody>
                    <a:bodyPr/>
                    <a:lstStyle/>
                    <a:p>
                      <a:r>
                        <a:rPr lang="en-US" sz="2400" kern="1200" dirty="0" smtClean="0">
                          <a:solidFill>
                            <a:schemeClr val="dk1"/>
                          </a:solidFill>
                          <a:effectLst/>
                          <a:latin typeface="+mn-lt"/>
                          <a:ea typeface="+mn-ea"/>
                          <a:cs typeface="+mn-cs"/>
                        </a:rPr>
                        <a:t>The third tensor power of the </a:t>
                      </a:r>
                      <a:endParaRPr lang="ru-RU" sz="2400" kern="1200" dirty="0" smtClean="0">
                        <a:solidFill>
                          <a:schemeClr val="dk1"/>
                        </a:solidFill>
                        <a:effectLst/>
                        <a:latin typeface="+mn-lt"/>
                        <a:ea typeface="+mn-ea"/>
                        <a:cs typeface="+mn-cs"/>
                      </a:endParaRPr>
                    </a:p>
                    <a:p>
                      <a:r>
                        <a:rPr lang="en-US" sz="2400" kern="1200" dirty="0" smtClean="0">
                          <a:solidFill>
                            <a:schemeClr val="dk1"/>
                          </a:solidFill>
                          <a:effectLst/>
                          <a:latin typeface="+mn-lt"/>
                          <a:ea typeface="+mn-ea"/>
                          <a:cs typeface="+mn-cs"/>
                        </a:rPr>
                        <a:t>matrix             </a:t>
                      </a:r>
                      <a:r>
                        <a:rPr lang="en-US" sz="2400" kern="1200" baseline="30000" dirty="0" smtClean="0">
                          <a:solidFill>
                            <a:schemeClr val="dk1"/>
                          </a:solidFill>
                          <a:effectLst/>
                          <a:latin typeface="+mn-lt"/>
                          <a:ea typeface="+mn-ea"/>
                          <a:cs typeface="+mn-cs"/>
                        </a:rPr>
                        <a:t>(3)</a:t>
                      </a:r>
                      <a:r>
                        <a:rPr lang="en-US" sz="2400" kern="1200" dirty="0" smtClean="0">
                          <a:solidFill>
                            <a:schemeClr val="dk1"/>
                          </a:solidFill>
                          <a:effectLst/>
                          <a:latin typeface="+mn-lt"/>
                          <a:ea typeface="+mn-ea"/>
                          <a:cs typeface="+mn-cs"/>
                        </a:rPr>
                        <a:t> leads to</a:t>
                      </a:r>
                      <a:endParaRPr lang="ru-RU" sz="2400" kern="1200" dirty="0" smtClean="0">
                        <a:solidFill>
                          <a:schemeClr val="dk1"/>
                        </a:solidFill>
                        <a:effectLst/>
                        <a:latin typeface="+mn-lt"/>
                        <a:ea typeface="+mn-ea"/>
                        <a:cs typeface="+mn-cs"/>
                      </a:endParaRPr>
                    </a:p>
                    <a:p>
                      <a:r>
                        <a:rPr lang="en-US" sz="2400" kern="1200" dirty="0" smtClean="0">
                          <a:solidFill>
                            <a:schemeClr val="dk1"/>
                          </a:solidFill>
                          <a:effectLst/>
                          <a:latin typeface="+mn-lt"/>
                          <a:ea typeface="+mn-ea"/>
                          <a:cs typeface="+mn-cs"/>
                        </a:rPr>
                        <a:t>the table of 64 hexagrams of Fu-Xi’s order. 第三个矩阵导致64卦的顺序</a:t>
                      </a:r>
                      <a:endParaRPr lang="ru-RU" sz="2400" kern="1200" dirty="0" smtClean="0">
                        <a:solidFill>
                          <a:schemeClr val="dk1"/>
                        </a:solidFill>
                        <a:effectLst/>
                        <a:latin typeface="+mn-lt"/>
                        <a:ea typeface="+mn-ea"/>
                        <a:cs typeface="+mn-cs"/>
                      </a:endParaRPr>
                    </a:p>
                    <a:p>
                      <a:endParaRPr lang="en-US" sz="2400" dirty="0"/>
                    </a:p>
                  </a:txBody>
                  <a:tcPr/>
                </a:tc>
              </a:tr>
              <a:tr h="609533">
                <a:tc>
                  <a:txBody>
                    <a:bodyPr/>
                    <a:lstStyle/>
                    <a:p>
                      <a:r>
                        <a:rPr lang="en-US" sz="2400" kern="1200" dirty="0" smtClean="0">
                          <a:solidFill>
                            <a:schemeClr val="dk1"/>
                          </a:solidFill>
                          <a:effectLst/>
                          <a:latin typeface="+mn-lt"/>
                          <a:ea typeface="+mn-ea"/>
                          <a:cs typeface="+mn-cs"/>
                        </a:rPr>
                        <a:t>2 and 3 hydrogen bonds connect complementary DNA-letters A-T and </a:t>
                      </a:r>
                      <a:endParaRPr lang="ru-RU" sz="2400" kern="1200" dirty="0" smtClean="0">
                        <a:solidFill>
                          <a:schemeClr val="dk1"/>
                        </a:solidFill>
                        <a:effectLst/>
                        <a:latin typeface="+mn-lt"/>
                        <a:ea typeface="+mn-ea"/>
                        <a:cs typeface="+mn-cs"/>
                      </a:endParaRPr>
                    </a:p>
                    <a:p>
                      <a:r>
                        <a:rPr lang="en-US" sz="2400" kern="1200" dirty="0" smtClean="0">
                          <a:solidFill>
                            <a:schemeClr val="dk1"/>
                          </a:solidFill>
                          <a:effectLst/>
                          <a:latin typeface="+mn-lt"/>
                          <a:ea typeface="+mn-ea"/>
                          <a:cs typeface="+mn-cs"/>
                        </a:rPr>
                        <a:t>C-G. </a:t>
                      </a:r>
                    </a:p>
                    <a:p>
                      <a:r>
                        <a:rPr lang="en-US" altLang="zh-CN" sz="2400" dirty="0" smtClean="0"/>
                        <a:t>2</a:t>
                      </a:r>
                      <a:r>
                        <a:rPr lang="zh-CN" altLang="en-US" sz="2400" dirty="0" smtClean="0"/>
                        <a:t>和</a:t>
                      </a:r>
                      <a:r>
                        <a:rPr lang="en-US" altLang="zh-CN" sz="2400" dirty="0" smtClean="0"/>
                        <a:t>3</a:t>
                      </a:r>
                      <a:r>
                        <a:rPr lang="zh-CN" altLang="en-US" sz="2400" dirty="0" smtClean="0"/>
                        <a:t>氢键连接互补</a:t>
                      </a:r>
                      <a:r>
                        <a:rPr lang="en-US" altLang="zh-CN" sz="2400" dirty="0" smtClean="0"/>
                        <a:t>DNA</a:t>
                      </a:r>
                      <a:r>
                        <a:rPr lang="zh-CN" altLang="en-US" sz="2400" dirty="0" smtClean="0"/>
                        <a:t>碱基</a:t>
                      </a:r>
                      <a:r>
                        <a:rPr lang="en-US" altLang="zh-CN" sz="2400" kern="1200" dirty="0" smtClean="0">
                          <a:solidFill>
                            <a:schemeClr val="dk1"/>
                          </a:solidFill>
                          <a:effectLst/>
                          <a:latin typeface="+mn-lt"/>
                          <a:ea typeface="+mn-ea"/>
                          <a:cs typeface="+mn-cs"/>
                        </a:rPr>
                        <a:t>A-T </a:t>
                      </a:r>
                      <a:r>
                        <a:rPr lang="zh-CN" altLang="en-US" sz="2400" kern="1200" dirty="0" smtClean="0">
                          <a:solidFill>
                            <a:schemeClr val="dk1"/>
                          </a:solidFill>
                          <a:effectLst/>
                          <a:latin typeface="+mn-lt"/>
                          <a:ea typeface="+mn-ea"/>
                          <a:cs typeface="+mn-cs"/>
                        </a:rPr>
                        <a:t>与</a:t>
                      </a:r>
                      <a:r>
                        <a:rPr lang="en-US" altLang="zh-CN" sz="2400" kern="1200" dirty="0" smtClean="0">
                          <a:solidFill>
                            <a:schemeClr val="dk1"/>
                          </a:solidFill>
                          <a:effectLst/>
                          <a:latin typeface="+mn-lt"/>
                          <a:ea typeface="+mn-ea"/>
                          <a:cs typeface="+mn-cs"/>
                        </a:rPr>
                        <a:t>C-G</a:t>
                      </a:r>
                      <a:endParaRPr lang="ru-RU" sz="2400" kern="1200" dirty="0">
                        <a:solidFill>
                          <a:schemeClr val="dk1"/>
                        </a:solidFill>
                        <a:effectLst/>
                        <a:latin typeface="+mn-lt"/>
                        <a:ea typeface="+mn-ea"/>
                        <a:cs typeface="+mn-cs"/>
                      </a:endParaRPr>
                    </a:p>
                  </a:txBody>
                  <a:tcPr/>
                </a:tc>
                <a:tc>
                  <a:txBody>
                    <a:bodyPr/>
                    <a:lstStyle/>
                    <a:p>
                      <a:r>
                        <a:rPr lang="en-US" sz="2400" dirty="0" smtClean="0"/>
                        <a:t>Numbers 2 and 3 were fundamentals</a:t>
                      </a:r>
                      <a:r>
                        <a:rPr lang="en-US" sz="2400" baseline="0" dirty="0" smtClean="0"/>
                        <a:t> of ancient Chinese arithmetic</a:t>
                      </a:r>
                      <a:r>
                        <a:rPr lang="en-US" sz="2400" baseline="0" dirty="0" smtClean="0"/>
                        <a:t>.          </a:t>
                      </a:r>
                      <a:r>
                        <a:rPr lang="en-US" altLang="zh-CN" sz="2400" dirty="0" smtClean="0"/>
                        <a:t>2</a:t>
                      </a:r>
                      <a:r>
                        <a:rPr lang="zh-CN" altLang="en-US" sz="2400" dirty="0" smtClean="0"/>
                        <a:t>和</a:t>
                      </a:r>
                      <a:r>
                        <a:rPr lang="en-US" altLang="zh-CN" sz="2400" dirty="0" smtClean="0"/>
                        <a:t>3</a:t>
                      </a:r>
                      <a:r>
                        <a:rPr lang="zh-CN" altLang="en-US" sz="2400" dirty="0" smtClean="0"/>
                        <a:t>是中国古代算术的基础</a:t>
                      </a:r>
                      <a:endParaRPr lang="en-US" sz="2400" dirty="0"/>
                    </a:p>
                  </a:txBody>
                  <a:tcPr/>
                </a:tc>
              </a:tr>
            </a:tbl>
          </a:graphicData>
        </a:graphic>
      </p:graphicFrame>
      <p:pic>
        <p:nvPicPr>
          <p:cNvPr id="10" name="Picture 11"/>
          <p:cNvPicPr>
            <a:picLocks noChangeAspect="1"/>
          </p:cNvPicPr>
          <p:nvPr/>
        </p:nvPicPr>
        <p:blipFill>
          <a:blip r:embed="rId2"/>
          <a:stretch>
            <a:fillRect/>
          </a:stretch>
        </p:blipFill>
        <p:spPr>
          <a:xfrm>
            <a:off x="7886578" y="2147509"/>
            <a:ext cx="332014" cy="147562"/>
          </a:xfrm>
          <a:prstGeom prst="rect">
            <a:avLst/>
          </a:prstGeom>
        </p:spPr>
      </p:pic>
      <p:pic>
        <p:nvPicPr>
          <p:cNvPr id="11" name="Picture 11"/>
          <p:cNvPicPr>
            <a:picLocks noChangeAspect="1"/>
          </p:cNvPicPr>
          <p:nvPr/>
        </p:nvPicPr>
        <p:blipFill>
          <a:blip r:embed="rId2"/>
          <a:stretch>
            <a:fillRect/>
          </a:stretch>
        </p:blipFill>
        <p:spPr>
          <a:xfrm>
            <a:off x="9758241" y="2106687"/>
            <a:ext cx="332014" cy="147562"/>
          </a:xfrm>
          <a:prstGeom prst="rect">
            <a:avLst/>
          </a:prstGeom>
        </p:spPr>
      </p:pic>
      <p:pic>
        <p:nvPicPr>
          <p:cNvPr id="14" name="Picture 11"/>
          <p:cNvPicPr>
            <a:picLocks noChangeAspect="1"/>
          </p:cNvPicPr>
          <p:nvPr/>
        </p:nvPicPr>
        <p:blipFill>
          <a:blip r:embed="rId2"/>
          <a:stretch>
            <a:fillRect/>
          </a:stretch>
        </p:blipFill>
        <p:spPr>
          <a:xfrm>
            <a:off x="7315078" y="2533272"/>
            <a:ext cx="332014" cy="147562"/>
          </a:xfrm>
          <a:prstGeom prst="rect">
            <a:avLst/>
          </a:prstGeom>
        </p:spPr>
      </p:pic>
      <p:pic>
        <p:nvPicPr>
          <p:cNvPr id="15" name="Picture 11"/>
          <p:cNvPicPr>
            <a:picLocks noChangeAspect="1"/>
          </p:cNvPicPr>
          <p:nvPr/>
        </p:nvPicPr>
        <p:blipFill>
          <a:blip r:embed="rId2"/>
          <a:stretch>
            <a:fillRect/>
          </a:stretch>
        </p:blipFill>
        <p:spPr>
          <a:xfrm>
            <a:off x="10084690" y="2533272"/>
            <a:ext cx="332014" cy="147562"/>
          </a:xfrm>
          <a:prstGeom prst="rect">
            <a:avLst/>
          </a:prstGeom>
        </p:spPr>
      </p:pic>
      <p:pic>
        <p:nvPicPr>
          <p:cNvPr id="16" name="Picture 8"/>
          <p:cNvPicPr>
            <a:picLocks noChangeAspect="1"/>
          </p:cNvPicPr>
          <p:nvPr/>
        </p:nvPicPr>
        <p:blipFill>
          <a:blip r:embed="rId3"/>
          <a:stretch>
            <a:fillRect/>
          </a:stretch>
        </p:blipFill>
        <p:spPr>
          <a:xfrm>
            <a:off x="699005" y="2357903"/>
            <a:ext cx="3801558" cy="805348"/>
          </a:xfrm>
          <a:prstGeom prst="rect">
            <a:avLst/>
          </a:prstGeom>
        </p:spPr>
      </p:pic>
      <p:pic>
        <p:nvPicPr>
          <p:cNvPr id="19" name="Picture 12"/>
          <p:cNvPicPr>
            <a:picLocks noChangeAspect="1"/>
          </p:cNvPicPr>
          <p:nvPr/>
        </p:nvPicPr>
        <p:blipFill>
          <a:blip r:embed="rId4"/>
          <a:stretch>
            <a:fillRect/>
          </a:stretch>
        </p:blipFill>
        <p:spPr>
          <a:xfrm>
            <a:off x="7412936" y="3584220"/>
            <a:ext cx="864204" cy="372502"/>
          </a:xfrm>
          <a:prstGeom prst="rect">
            <a:avLst/>
          </a:prstGeom>
        </p:spPr>
      </p:pic>
      <p:pic>
        <p:nvPicPr>
          <p:cNvPr id="17" name="Picture 13"/>
          <p:cNvPicPr>
            <a:picLocks noChangeAspect="1"/>
          </p:cNvPicPr>
          <p:nvPr/>
        </p:nvPicPr>
        <p:blipFill>
          <a:blip r:embed="rId5"/>
          <a:stretch>
            <a:fillRect/>
          </a:stretch>
        </p:blipFill>
        <p:spPr>
          <a:xfrm>
            <a:off x="1765720" y="3497058"/>
            <a:ext cx="785634" cy="621961"/>
          </a:xfrm>
          <a:prstGeom prst="rect">
            <a:avLst/>
          </a:prstGeom>
        </p:spPr>
      </p:pic>
    </p:spTree>
    <p:extLst>
      <p:ext uri="{BB962C8B-B14F-4D97-AF65-F5344CB8AC3E}">
        <p14:creationId xmlns:p14="http://schemas.microsoft.com/office/powerpoint/2010/main" val="410524356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矩形 22"/>
          <p:cNvSpPr/>
          <p:nvPr/>
        </p:nvSpPr>
        <p:spPr>
          <a:xfrm>
            <a:off x="1" y="255259"/>
            <a:ext cx="5982345" cy="7743655"/>
          </a:xfrm>
          <a:prstGeom prst="rect">
            <a:avLst/>
          </a:prstGeom>
        </p:spPr>
        <p:txBody>
          <a:bodyPr wrap="square">
            <a:spAutoFit/>
          </a:bodyPr>
          <a:lstStyle/>
          <a:p>
            <a:pPr>
              <a:lnSpc>
                <a:spcPct val="90000"/>
              </a:lnSpc>
              <a:buNone/>
              <a:defRPr/>
            </a:pPr>
            <a:r>
              <a:rPr lang="en-US" altLang="zh-CN" sz="2400" dirty="0">
                <a:solidFill>
                  <a:srgbClr val="0F2B37"/>
                </a:solidFill>
                <a:latin typeface="Times New Roman" charset="0"/>
                <a:cs typeface="Times New Roman" charset="0"/>
              </a:rPr>
              <a:t/>
            </a:r>
            <a:br>
              <a:rPr lang="en-US" altLang="zh-CN" sz="2400" dirty="0">
                <a:solidFill>
                  <a:srgbClr val="0F2B37"/>
                </a:solidFill>
                <a:latin typeface="Times New Roman" charset="0"/>
                <a:cs typeface="Times New Roman" charset="0"/>
              </a:rPr>
            </a:br>
            <a:r>
              <a:rPr lang="en-US" altLang="zh-CN" sz="2400" dirty="0" smtClean="0">
                <a:solidFill>
                  <a:srgbClr val="0F2B37"/>
                </a:solidFill>
                <a:latin typeface="Times New Roman" charset="0"/>
                <a:cs typeface="Times New Roman" charset="0"/>
              </a:rPr>
              <a:t>      </a:t>
            </a:r>
            <a:r>
              <a:rPr lang="en-US" altLang="zh-CN" sz="2400" b="1" dirty="0" smtClean="0">
                <a:latin typeface="Cambria"/>
                <a:cs typeface="Cambria"/>
              </a:rPr>
              <a:t>Logical </a:t>
            </a:r>
            <a:r>
              <a:rPr lang="en-US" altLang="zh-CN" sz="2400" b="1" dirty="0">
                <a:latin typeface="Cambria"/>
                <a:cs typeface="Cambria"/>
              </a:rPr>
              <a:t>operations, dyadic groups and artificial </a:t>
            </a:r>
            <a:r>
              <a:rPr lang="en-US" altLang="zh-CN" sz="2400" b="1" dirty="0" smtClean="0">
                <a:latin typeface="Cambria"/>
                <a:cs typeface="Cambria"/>
              </a:rPr>
              <a:t>intellect</a:t>
            </a:r>
          </a:p>
          <a:p>
            <a:pPr>
              <a:lnSpc>
                <a:spcPct val="90000"/>
              </a:lnSpc>
              <a:buNone/>
              <a:defRPr/>
            </a:pPr>
            <a:endParaRPr lang="en-US" altLang="zh-CN" sz="2400" b="1" dirty="0">
              <a:latin typeface="Cambria"/>
              <a:cs typeface="Cambria"/>
            </a:endParaRPr>
          </a:p>
          <a:p>
            <a:pPr>
              <a:lnSpc>
                <a:spcPct val="90000"/>
              </a:lnSpc>
              <a:buNone/>
              <a:defRPr/>
            </a:pPr>
            <a:r>
              <a:rPr lang="en-US" altLang="zh-CN" sz="2400" dirty="0" smtClean="0">
                <a:solidFill>
                  <a:schemeClr val="bg1"/>
                </a:solidFill>
                <a:latin typeface="Cambria"/>
                <a:cs typeface="Cambria"/>
              </a:rPr>
              <a:t>      Engineers </a:t>
            </a:r>
            <a:r>
              <a:rPr lang="en-US" altLang="zh-CN" sz="2400" dirty="0">
                <a:solidFill>
                  <a:schemeClr val="bg1"/>
                </a:solidFill>
                <a:latin typeface="Cambria"/>
                <a:cs typeface="Cambria"/>
              </a:rPr>
              <a:t>try to reproduce inherited intellectual abilities of biological bodies in digital devices of artificial </a:t>
            </a:r>
            <a:r>
              <a:rPr lang="en-US" altLang="zh-CN" sz="2400" dirty="0" smtClean="0">
                <a:solidFill>
                  <a:schemeClr val="bg1"/>
                </a:solidFill>
                <a:latin typeface="Cambria"/>
                <a:cs typeface="Cambria"/>
              </a:rPr>
              <a:t>intellect. But </a:t>
            </a:r>
            <a:r>
              <a:rPr lang="ru-RU" altLang="zh-CN" sz="2400" dirty="0">
                <a:solidFill>
                  <a:schemeClr val="bg1"/>
                </a:solidFill>
                <a:latin typeface="Cambria"/>
                <a:cs typeface="Cambria"/>
              </a:rPr>
              <a:t>for understanding and mathematical modeling of intellectual properties</a:t>
            </a:r>
            <a:r>
              <a:rPr lang="en-US" altLang="zh-CN" sz="2400" dirty="0">
                <a:solidFill>
                  <a:schemeClr val="bg1"/>
                </a:solidFill>
                <a:latin typeface="Cambria"/>
                <a:cs typeface="Cambria"/>
              </a:rPr>
              <a:t>,</a:t>
            </a:r>
            <a:r>
              <a:rPr lang="ru-RU" altLang="zh-CN" sz="2400" dirty="0">
                <a:solidFill>
                  <a:schemeClr val="bg1"/>
                </a:solidFill>
                <a:latin typeface="Cambria"/>
                <a:cs typeface="Cambria"/>
              </a:rPr>
              <a:t> an appeal to the algebra of logic is a necessary step!</a:t>
            </a:r>
            <a:r>
              <a:rPr lang="en-US" altLang="zh-CN" sz="2400" dirty="0">
                <a:solidFill>
                  <a:schemeClr val="bg1"/>
                </a:solidFill>
                <a:latin typeface="Cambria"/>
                <a:cs typeface="Cambria"/>
              </a:rPr>
              <a:t> </a:t>
            </a:r>
            <a:r>
              <a:rPr lang="ru-RU" altLang="zh-CN" sz="2400" dirty="0">
                <a:solidFill>
                  <a:schemeClr val="bg1"/>
                </a:solidFill>
                <a:latin typeface="Cambria"/>
                <a:cs typeface="Cambria"/>
              </a:rPr>
              <a:t>“</a:t>
            </a:r>
            <a:r>
              <a:rPr lang="en-US" altLang="zh-CN" sz="2400" i="1" dirty="0">
                <a:solidFill>
                  <a:schemeClr val="bg1"/>
                </a:solidFill>
                <a:latin typeface="Cambria"/>
                <a:cs typeface="Cambria"/>
              </a:rPr>
              <a:t>W</a:t>
            </a:r>
            <a:r>
              <a:rPr lang="ru-RU" altLang="zh-CN" sz="2400" i="1" dirty="0">
                <a:solidFill>
                  <a:schemeClr val="bg1"/>
                </a:solidFill>
                <a:latin typeface="Cambria"/>
                <a:cs typeface="Cambria"/>
              </a:rPr>
              <a:t>ithout mathematical logic the debate, which are so fashionable today, about whether a machine can think, lose any grounds, and the urgent problem of creating artificial </a:t>
            </a:r>
            <a:r>
              <a:rPr lang="ru-RU" altLang="zh-CN" sz="2400" i="1" dirty="0" err="1">
                <a:solidFill>
                  <a:schemeClr val="bg1"/>
                </a:solidFill>
                <a:latin typeface="Cambria"/>
                <a:cs typeface="Cambria"/>
              </a:rPr>
              <a:t>intelligence</a:t>
            </a:r>
            <a:r>
              <a:rPr lang="ru-RU" altLang="zh-CN" sz="2400" i="1" dirty="0">
                <a:solidFill>
                  <a:schemeClr val="bg1"/>
                </a:solidFill>
                <a:latin typeface="Cambria"/>
                <a:cs typeface="Cambria"/>
              </a:rPr>
              <a:t> </a:t>
            </a:r>
            <a:r>
              <a:rPr lang="ru-RU" altLang="zh-CN" sz="2400" i="1" dirty="0" err="1" smtClean="0">
                <a:solidFill>
                  <a:schemeClr val="bg1"/>
                </a:solidFill>
                <a:latin typeface="Cambria"/>
                <a:cs typeface="Cambria"/>
              </a:rPr>
              <a:t>becomes</a:t>
            </a:r>
            <a:r>
              <a:rPr lang="en-US" altLang="zh-CN" sz="2400" i="1" dirty="0" smtClean="0">
                <a:solidFill>
                  <a:schemeClr val="bg1"/>
                </a:solidFill>
                <a:latin typeface="Cambria"/>
                <a:cs typeface="Cambria"/>
              </a:rPr>
              <a:t> </a:t>
            </a:r>
            <a:r>
              <a:rPr lang="ru-RU" altLang="zh-CN" sz="2400" i="1" dirty="0" err="1" smtClean="0">
                <a:solidFill>
                  <a:schemeClr val="bg1"/>
                </a:solidFill>
                <a:latin typeface="Cambria"/>
                <a:cs typeface="Cambria"/>
              </a:rPr>
              <a:t>meaningless</a:t>
            </a:r>
            <a:r>
              <a:rPr lang="ru-RU" altLang="zh-CN" sz="2400" dirty="0">
                <a:solidFill>
                  <a:schemeClr val="bg1"/>
                </a:solidFill>
                <a:latin typeface="Cambria"/>
                <a:cs typeface="Cambria"/>
              </a:rPr>
              <a:t>” (I.M.Yaglom “Boolean structure and its models”, Moscow, 1980</a:t>
            </a:r>
            <a:r>
              <a:rPr lang="en-US" altLang="zh-CN" sz="2400" dirty="0">
                <a:solidFill>
                  <a:schemeClr val="bg1"/>
                </a:solidFill>
                <a:latin typeface="Cambria"/>
                <a:cs typeface="Cambria"/>
              </a:rPr>
              <a:t/>
            </a:r>
            <a:br>
              <a:rPr lang="en-US" altLang="zh-CN" sz="2400" dirty="0">
                <a:solidFill>
                  <a:schemeClr val="bg1"/>
                </a:solidFill>
                <a:latin typeface="Cambria"/>
                <a:cs typeface="Cambria"/>
              </a:rPr>
            </a:br>
            <a:r>
              <a:rPr lang="en-US" altLang="zh-CN" sz="2400" dirty="0">
                <a:solidFill>
                  <a:schemeClr val="bg1"/>
                </a:solidFill>
                <a:latin typeface="Cambria"/>
                <a:cs typeface="Cambria"/>
              </a:rPr>
              <a:t>    </a:t>
            </a:r>
            <a:r>
              <a:rPr lang="es-MX" altLang="zh-CN" sz="2400" dirty="0">
                <a:solidFill>
                  <a:schemeClr val="bg1"/>
                </a:solidFill>
                <a:latin typeface="Cambria"/>
                <a:cs typeface="Cambria"/>
              </a:rPr>
              <a:t>W</a:t>
            </a:r>
            <a:r>
              <a:rPr lang="en-US" altLang="zh-CN" sz="2400" dirty="0">
                <a:solidFill>
                  <a:schemeClr val="bg1"/>
                </a:solidFill>
                <a:latin typeface="Cambria"/>
                <a:cs typeface="Cambria"/>
              </a:rPr>
              <a:t>e</a:t>
            </a:r>
            <a:r>
              <a:rPr lang="ru-RU" altLang="zh-CN" sz="2400" dirty="0">
                <a:solidFill>
                  <a:schemeClr val="bg1"/>
                </a:solidFill>
                <a:latin typeface="Cambria"/>
                <a:cs typeface="Cambria"/>
              </a:rPr>
              <a:t> </a:t>
            </a:r>
            <a:r>
              <a:rPr lang="en-US" altLang="zh-CN" sz="2400" dirty="0">
                <a:solidFill>
                  <a:schemeClr val="bg1"/>
                </a:solidFill>
                <a:latin typeface="Cambria"/>
                <a:cs typeface="Cambria"/>
              </a:rPr>
              <a:t>have revealed  evidences of a deep relation of genetic systems with Boolean algebra of logic. </a:t>
            </a:r>
            <a:endParaRPr lang="en-US" altLang="zh-CN" sz="2400" dirty="0" smtClean="0">
              <a:solidFill>
                <a:schemeClr val="bg1"/>
              </a:solidFill>
              <a:latin typeface="Cambria"/>
              <a:cs typeface="Cambria"/>
            </a:endParaRPr>
          </a:p>
          <a:p>
            <a:pPr>
              <a:lnSpc>
                <a:spcPct val="90000"/>
              </a:lnSpc>
              <a:buNone/>
              <a:defRPr/>
            </a:pPr>
            <a:endParaRPr lang="en-US" altLang="zh-CN" sz="2400" dirty="0">
              <a:solidFill>
                <a:schemeClr val="bg1"/>
              </a:solidFill>
              <a:latin typeface="Calibri" charset="0"/>
            </a:endParaRPr>
          </a:p>
          <a:p>
            <a:pPr>
              <a:lnSpc>
                <a:spcPct val="90000"/>
              </a:lnSpc>
              <a:buNone/>
              <a:defRPr/>
            </a:pPr>
            <a:r>
              <a:rPr lang="en-US" altLang="zh-CN" sz="2400" dirty="0">
                <a:latin typeface="Calibri" charset="0"/>
              </a:rPr>
              <a:t/>
            </a:r>
            <a:br>
              <a:rPr lang="en-US" altLang="zh-CN" sz="2400" dirty="0">
                <a:latin typeface="Calibri" charset="0"/>
              </a:rPr>
            </a:br>
            <a:r>
              <a:rPr lang="en-US" altLang="zh-CN" sz="2400" b="1" dirty="0">
                <a:latin typeface="Calibri" charset="0"/>
              </a:rPr>
              <a:t/>
            </a:r>
            <a:br>
              <a:rPr lang="en-US" altLang="zh-CN" sz="2400" b="1" dirty="0">
                <a:latin typeface="Calibri" charset="0"/>
              </a:rPr>
            </a:br>
            <a:endParaRPr lang="ru-RU" altLang="zh-CN" sz="2400" dirty="0">
              <a:solidFill>
                <a:srgbClr val="0F2B37"/>
              </a:solidFill>
              <a:latin typeface="Times New Roman" charset="0"/>
              <a:cs typeface="Times New Roman" charset="0"/>
            </a:endParaRPr>
          </a:p>
        </p:txBody>
      </p:sp>
      <p:sp>
        <p:nvSpPr>
          <p:cNvPr id="26" name="矩形 25"/>
          <p:cNvSpPr/>
          <p:nvPr/>
        </p:nvSpPr>
        <p:spPr>
          <a:xfrm>
            <a:off x="6761407" y="751344"/>
            <a:ext cx="5112913" cy="3785652"/>
          </a:xfrm>
          <a:prstGeom prst="rect">
            <a:avLst/>
          </a:prstGeom>
        </p:spPr>
        <p:txBody>
          <a:bodyPr wrap="square">
            <a:spAutoFit/>
          </a:bodyPr>
          <a:lstStyle/>
          <a:p>
            <a:r>
              <a:rPr lang="zh-CN" altLang="en-US" sz="2000" dirty="0">
                <a:solidFill>
                  <a:schemeClr val="bg1"/>
                </a:solidFill>
              </a:rPr>
              <a:t>逻辑运算</a:t>
            </a:r>
            <a:r>
              <a:rPr lang="en-US" altLang="zh-CN" sz="2000" dirty="0">
                <a:solidFill>
                  <a:schemeClr val="bg1"/>
                </a:solidFill>
              </a:rPr>
              <a:t>,</a:t>
            </a:r>
            <a:r>
              <a:rPr lang="zh-CN" altLang="en-US" sz="2000" dirty="0">
                <a:solidFill>
                  <a:schemeClr val="bg1"/>
                </a:solidFill>
              </a:rPr>
              <a:t>二元组和人工智</a:t>
            </a:r>
            <a:r>
              <a:rPr lang="zh-CN" altLang="en-US" sz="2000" dirty="0" smtClean="0">
                <a:solidFill>
                  <a:schemeClr val="bg1"/>
                </a:solidFill>
              </a:rPr>
              <a:t>能</a:t>
            </a:r>
            <a:endParaRPr lang="en-US" altLang="zh-CN" sz="2000" dirty="0" smtClean="0">
              <a:solidFill>
                <a:schemeClr val="bg1"/>
              </a:solidFill>
            </a:endParaRPr>
          </a:p>
          <a:p>
            <a:endParaRPr lang="en-US" altLang="zh-CN" sz="2000" b="1" dirty="0">
              <a:solidFill>
                <a:schemeClr val="bg1"/>
              </a:solidFill>
              <a:latin typeface="+mj-lt"/>
            </a:endParaRPr>
          </a:p>
          <a:p>
            <a:endParaRPr lang="en-US" altLang="zh-CN" sz="2000" dirty="0" smtClean="0">
              <a:solidFill>
                <a:schemeClr val="bg1"/>
              </a:solidFill>
              <a:latin typeface="Calibri" charset="0"/>
            </a:endParaRPr>
          </a:p>
          <a:p>
            <a:r>
              <a:rPr lang="zh-CN" altLang="en-US" sz="2000" dirty="0" smtClean="0">
                <a:solidFill>
                  <a:schemeClr val="bg1"/>
                </a:solidFill>
                <a:latin typeface="Calibri" charset="0"/>
              </a:rPr>
              <a:t>工</a:t>
            </a:r>
            <a:r>
              <a:rPr lang="zh-CN" altLang="en-US" sz="2000" dirty="0">
                <a:solidFill>
                  <a:schemeClr val="bg1"/>
                </a:solidFill>
                <a:latin typeface="Calibri" charset="0"/>
              </a:rPr>
              <a:t>程师们尝试着利用人工智能电子设备来复制生物体的遗传智力。但是为理解数学模型的知识产权，上溯到代数逻辑也是非常有必要的。</a:t>
            </a:r>
            <a:r>
              <a:rPr lang="en-US" altLang="zh-CN" sz="2000" dirty="0">
                <a:solidFill>
                  <a:schemeClr val="bg1"/>
                </a:solidFill>
                <a:latin typeface="Calibri" charset="0"/>
              </a:rPr>
              <a:t> </a:t>
            </a:r>
            <a:r>
              <a:rPr lang="zh-CN" altLang="en-US" sz="2000" dirty="0">
                <a:solidFill>
                  <a:schemeClr val="bg1"/>
                </a:solidFill>
                <a:latin typeface="Calibri" charset="0"/>
              </a:rPr>
              <a:t>如今数学逻辑盛行，假想如果没有数学逻辑的辩论，也就是关于机器能否思考就就失去了任何理由，那么亟待解决的人工只能就变得没有任何意义了。</a:t>
            </a:r>
            <a:r>
              <a:rPr lang="zh-CN" altLang="en-US" sz="2000" dirty="0">
                <a:solidFill>
                  <a:schemeClr val="bg1"/>
                </a:solidFill>
              </a:rPr>
              <a:t>（我们已发现遗传系统与布尔代数之间深刻的逻辑关系。 ）</a:t>
            </a:r>
            <a:r>
              <a:rPr lang="es-MX" altLang="zh-CN" sz="2200" dirty="0">
                <a:solidFill>
                  <a:schemeClr val="bg1"/>
                </a:solidFill>
                <a:latin typeface="Calibri" charset="0"/>
              </a:rPr>
              <a:t/>
            </a:r>
            <a:br>
              <a:rPr lang="es-MX" altLang="zh-CN" sz="2200" dirty="0">
                <a:solidFill>
                  <a:schemeClr val="bg1"/>
                </a:solidFill>
                <a:latin typeface="Calibri" charset="0"/>
              </a:rPr>
            </a:br>
            <a:endParaRPr lang="en-US" altLang="zh-CN" sz="2000" b="1" dirty="0" smtClean="0">
              <a:solidFill>
                <a:schemeClr val="bg1"/>
              </a:solidFill>
              <a:latin typeface="+mj-lt"/>
            </a:endParaRPr>
          </a:p>
        </p:txBody>
      </p:sp>
    </p:spTree>
    <p:extLst>
      <p:ext uri="{BB962C8B-B14F-4D97-AF65-F5344CB8AC3E}">
        <p14:creationId xmlns:p14="http://schemas.microsoft.com/office/powerpoint/2010/main" val="247298305"/>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矩形 22"/>
          <p:cNvSpPr/>
          <p:nvPr/>
        </p:nvSpPr>
        <p:spPr>
          <a:xfrm>
            <a:off x="89917" y="146094"/>
            <a:ext cx="5898760" cy="5804664"/>
          </a:xfrm>
          <a:prstGeom prst="rect">
            <a:avLst/>
          </a:prstGeom>
        </p:spPr>
        <p:txBody>
          <a:bodyPr wrap="square">
            <a:spAutoFit/>
          </a:bodyPr>
          <a:lstStyle/>
          <a:p>
            <a:pPr>
              <a:lnSpc>
                <a:spcPct val="90000"/>
              </a:lnSpc>
              <a:buNone/>
              <a:defRPr/>
            </a:pPr>
            <a:r>
              <a:rPr lang="en-US" altLang="zh-CN" sz="2800" dirty="0">
                <a:latin typeface="Times New Roman" charset="0"/>
                <a:cs typeface="Times New Roman" charset="0"/>
              </a:rPr>
              <a:t> </a:t>
            </a:r>
            <a:r>
              <a:rPr lang="en-US" altLang="zh-CN" sz="2800" dirty="0" smtClean="0">
                <a:latin typeface="Times New Roman" charset="0"/>
                <a:cs typeface="Times New Roman" charset="0"/>
              </a:rPr>
              <a:t>   </a:t>
            </a:r>
            <a:r>
              <a:rPr lang="hu-HU" altLang="zh-CN" sz="2400" dirty="0" smtClean="0"/>
              <a:t>The </a:t>
            </a:r>
            <a:r>
              <a:rPr lang="hu-HU" altLang="zh-CN" sz="2400" dirty="0"/>
              <a:t>fundamental logic operation is modulo-2 </a:t>
            </a:r>
            <a:r>
              <a:rPr lang="hu-HU" altLang="zh-CN" sz="2400" dirty="0" smtClean="0"/>
              <a:t>addition.</a:t>
            </a:r>
            <a:endParaRPr lang="en-US" altLang="zh-CN" sz="2400" dirty="0"/>
          </a:p>
          <a:p>
            <a:pPr>
              <a:lnSpc>
                <a:spcPct val="90000"/>
              </a:lnSpc>
              <a:buNone/>
              <a:defRPr/>
            </a:pPr>
            <a:r>
              <a:rPr lang="en-US" altLang="zh-CN" sz="2400" dirty="0" smtClean="0"/>
              <a:t>    </a:t>
            </a:r>
            <a:r>
              <a:rPr lang="hu-HU" altLang="zh-CN" sz="2400" dirty="0" smtClean="0"/>
              <a:t>By </a:t>
            </a:r>
            <a:r>
              <a:rPr lang="hu-HU" altLang="zh-CN" sz="2400" dirty="0"/>
              <a:t>definition, the modulo-2 addition of two </a:t>
            </a:r>
            <a:r>
              <a:rPr lang="hu-HU" altLang="zh-CN" sz="2400" dirty="0" smtClean="0"/>
              <a:t>binary </a:t>
            </a:r>
            <a:r>
              <a:rPr lang="hu-HU" altLang="zh-CN" sz="2400" dirty="0"/>
              <a:t>numbers is made in a bitwise manner in accordance with the following rules: 0⊕0 = 0, 0⊕1 = 1⊕0 = 1, 1⊕1 = 0</a:t>
            </a:r>
            <a:r>
              <a:rPr lang="hu-HU" altLang="zh-CN" sz="2400" dirty="0" smtClean="0"/>
              <a:t>. By </a:t>
            </a:r>
            <a:r>
              <a:rPr lang="hu-HU" altLang="zh-CN" sz="2400" dirty="0"/>
              <a:t>means of modulo-2 addition, </a:t>
            </a:r>
            <a:r>
              <a:rPr lang="hu-HU" altLang="zh-CN" sz="2400" dirty="0" smtClean="0"/>
              <a:t>binary   </a:t>
            </a:r>
            <a:r>
              <a:rPr lang="hu-HU" altLang="zh-CN" sz="2400" dirty="0"/>
              <a:t>n-digit numbers form so called dyadic groups. For example, the set of binary       3-</a:t>
            </a:r>
            <a:r>
              <a:rPr lang="en-US" altLang="zh-CN" sz="2400" dirty="0"/>
              <a:t>digit</a:t>
            </a:r>
            <a:r>
              <a:rPr lang="hu-HU" altLang="zh-CN" sz="2400" dirty="0"/>
              <a:t> numbers</a:t>
            </a:r>
            <a:r>
              <a:rPr lang="ru-RU" altLang="zh-CN" sz="2400" dirty="0"/>
              <a:t> </a:t>
            </a:r>
            <a:r>
              <a:rPr lang="en-US" altLang="zh-CN" sz="2400" dirty="0">
                <a:solidFill>
                  <a:srgbClr val="0000FF"/>
                </a:solidFill>
              </a:rPr>
              <a:t>000, 001, 010, 011, 100, 101, 110, 111</a:t>
            </a:r>
            <a:r>
              <a:rPr lang="en-US" altLang="zh-CN" sz="2400" dirty="0"/>
              <a:t> forms the dyadic group, in which modulo-2 addition serves as the group </a:t>
            </a:r>
            <a:r>
              <a:rPr lang="en-US" altLang="zh-CN" sz="2400" dirty="0" smtClean="0"/>
              <a:t>operation (this addition </a:t>
            </a:r>
            <a:r>
              <a:rPr lang="en-US" altLang="zh-CN" sz="2400" dirty="0"/>
              <a:t>of any two members of dyadic group gives a member from the same group; for example 011</a:t>
            </a:r>
            <a:r>
              <a:rPr lang="hu-HU" altLang="zh-CN" sz="2400" dirty="0"/>
              <a:t>⊕110=101</a:t>
            </a:r>
            <a:r>
              <a:rPr lang="en-US" altLang="zh-CN" sz="2400" dirty="0"/>
              <a:t>)</a:t>
            </a:r>
            <a:r>
              <a:rPr lang="en-US" altLang="zh-CN" sz="2400" dirty="0" smtClean="0"/>
              <a:t>.</a:t>
            </a:r>
            <a:r>
              <a:rPr lang="en-US" altLang="zh-CN" sz="2400" dirty="0">
                <a:solidFill>
                  <a:srgbClr val="0F2B37"/>
                </a:solidFill>
                <a:latin typeface="Times New Roman" charset="0"/>
                <a:cs typeface="Times New Roman" charset="0"/>
              </a:rPr>
              <a:t/>
            </a:r>
            <a:br>
              <a:rPr lang="en-US" altLang="zh-CN" sz="2400" dirty="0">
                <a:solidFill>
                  <a:srgbClr val="0F2B37"/>
                </a:solidFill>
                <a:latin typeface="Times New Roman" charset="0"/>
                <a:cs typeface="Times New Roman" charset="0"/>
              </a:rPr>
            </a:br>
            <a:endParaRPr lang="ru-RU" altLang="zh-CN" sz="2400" dirty="0">
              <a:solidFill>
                <a:srgbClr val="0F2B37"/>
              </a:solidFill>
              <a:latin typeface="Times New Roman" charset="0"/>
              <a:cs typeface="Times New Roman" charset="0"/>
            </a:endParaRPr>
          </a:p>
        </p:txBody>
      </p:sp>
      <p:sp>
        <p:nvSpPr>
          <p:cNvPr id="26" name="矩形 25"/>
          <p:cNvSpPr/>
          <p:nvPr/>
        </p:nvSpPr>
        <p:spPr>
          <a:xfrm>
            <a:off x="6587543" y="255259"/>
            <a:ext cx="5112913" cy="5447645"/>
          </a:xfrm>
          <a:prstGeom prst="rect">
            <a:avLst/>
          </a:prstGeom>
        </p:spPr>
        <p:txBody>
          <a:bodyPr wrap="square">
            <a:spAutoFit/>
          </a:bodyPr>
          <a:lstStyle/>
          <a:p>
            <a:r>
              <a:rPr lang="zh-CN" altLang="en-US" sz="2000" dirty="0">
                <a:solidFill>
                  <a:schemeClr val="bg1"/>
                </a:solidFill>
              </a:rPr>
              <a:t>基本逻辑运算是模</a:t>
            </a:r>
            <a:r>
              <a:rPr lang="en-US" altLang="zh-CN" sz="2000" dirty="0">
                <a:solidFill>
                  <a:schemeClr val="bg1"/>
                </a:solidFill>
              </a:rPr>
              <a:t>2</a:t>
            </a:r>
            <a:r>
              <a:rPr lang="zh-CN" altLang="en-US" sz="2000" dirty="0">
                <a:solidFill>
                  <a:schemeClr val="bg1"/>
                </a:solidFill>
              </a:rPr>
              <a:t>加法</a:t>
            </a:r>
            <a:r>
              <a:rPr lang="zh-CN" altLang="en-US" sz="2000" dirty="0" smtClean="0">
                <a:solidFill>
                  <a:schemeClr val="bg1"/>
                </a:solidFill>
              </a:rPr>
              <a:t>。</a:t>
            </a:r>
            <a:endParaRPr lang="en-US" altLang="zh-CN" sz="2000" dirty="0" smtClean="0">
              <a:solidFill>
                <a:schemeClr val="bg1"/>
              </a:solidFill>
            </a:endParaRPr>
          </a:p>
          <a:p>
            <a:endParaRPr lang="en-US" altLang="zh-CN" sz="2000" dirty="0">
              <a:solidFill>
                <a:schemeClr val="bg1"/>
              </a:solidFill>
            </a:endParaRPr>
          </a:p>
          <a:p>
            <a:endParaRPr lang="en-US" altLang="zh-CN" sz="2000" dirty="0" smtClean="0">
              <a:solidFill>
                <a:schemeClr val="bg1"/>
              </a:solidFill>
            </a:endParaRPr>
          </a:p>
          <a:p>
            <a:endParaRPr lang="en-US" altLang="zh-CN" sz="2000" dirty="0">
              <a:solidFill>
                <a:schemeClr val="bg1"/>
              </a:solidFill>
            </a:endParaRPr>
          </a:p>
          <a:p>
            <a:r>
              <a:rPr lang="zh-CN" altLang="en-US" sz="2000" dirty="0">
                <a:solidFill>
                  <a:schemeClr val="bg1"/>
                </a:solidFill>
              </a:rPr>
              <a:t/>
            </a:r>
            <a:br>
              <a:rPr lang="zh-CN" altLang="en-US" sz="2000" dirty="0">
                <a:solidFill>
                  <a:schemeClr val="bg1"/>
                </a:solidFill>
              </a:rPr>
            </a:br>
            <a:r>
              <a:rPr lang="zh-CN" altLang="en-US" sz="2000" dirty="0">
                <a:solidFill>
                  <a:schemeClr val="bg1"/>
                </a:solidFill>
              </a:rPr>
              <a:t>根据定义</a:t>
            </a:r>
            <a:r>
              <a:rPr lang="en-US" altLang="zh-CN" sz="2000" dirty="0">
                <a:solidFill>
                  <a:schemeClr val="bg1"/>
                </a:solidFill>
              </a:rPr>
              <a:t>,</a:t>
            </a:r>
            <a:r>
              <a:rPr lang="zh-CN" altLang="en-US" sz="2000" dirty="0">
                <a:solidFill>
                  <a:schemeClr val="bg1"/>
                </a:solidFill>
              </a:rPr>
              <a:t>两个二进制数的模</a:t>
            </a:r>
            <a:r>
              <a:rPr lang="en-US" altLang="zh-CN" sz="2000" dirty="0">
                <a:solidFill>
                  <a:schemeClr val="bg1"/>
                </a:solidFill>
              </a:rPr>
              <a:t>2</a:t>
            </a:r>
            <a:r>
              <a:rPr lang="zh-CN" altLang="en-US" sz="2000" dirty="0">
                <a:solidFill>
                  <a:schemeClr val="bg1"/>
                </a:solidFill>
              </a:rPr>
              <a:t>加法依据以下规则</a:t>
            </a:r>
            <a:r>
              <a:rPr lang="en-US" altLang="zh-CN" sz="2000" dirty="0">
                <a:solidFill>
                  <a:schemeClr val="bg1"/>
                </a:solidFill>
              </a:rPr>
              <a:t>:0⊕0 = 0,0⊕1 = 1⊕0 = 1,⊕1 = 0</a:t>
            </a:r>
            <a:r>
              <a:rPr lang="zh-CN" altLang="en-US" sz="2000" dirty="0">
                <a:solidFill>
                  <a:schemeClr val="bg1"/>
                </a:solidFill>
              </a:rPr>
              <a:t>。 </a:t>
            </a:r>
            <a:br>
              <a:rPr lang="zh-CN" altLang="en-US" sz="2000" dirty="0">
                <a:solidFill>
                  <a:schemeClr val="bg1"/>
                </a:solidFill>
              </a:rPr>
            </a:br>
            <a:r>
              <a:rPr lang="zh-CN" altLang="en-US" sz="2000" dirty="0">
                <a:solidFill>
                  <a:schemeClr val="bg1"/>
                </a:solidFill>
              </a:rPr>
              <a:t>通过模</a:t>
            </a:r>
            <a:r>
              <a:rPr lang="en-US" altLang="zh-CN" sz="2000" dirty="0">
                <a:solidFill>
                  <a:schemeClr val="bg1"/>
                </a:solidFill>
              </a:rPr>
              <a:t>2</a:t>
            </a:r>
            <a:r>
              <a:rPr lang="zh-CN" altLang="en-US" sz="2000" dirty="0">
                <a:solidFill>
                  <a:schemeClr val="bg1"/>
                </a:solidFill>
              </a:rPr>
              <a:t>加、二进制</a:t>
            </a:r>
            <a:r>
              <a:rPr lang="en-US" altLang="zh-CN" sz="2000" dirty="0">
                <a:solidFill>
                  <a:schemeClr val="bg1"/>
                </a:solidFill>
              </a:rPr>
              <a:t>n</a:t>
            </a:r>
            <a:r>
              <a:rPr lang="zh-CN" altLang="en-US" sz="2000" dirty="0">
                <a:solidFill>
                  <a:schemeClr val="bg1"/>
                </a:solidFill>
              </a:rPr>
              <a:t>位数字形成所谓的二元组。例如</a:t>
            </a:r>
            <a:r>
              <a:rPr lang="en-US" altLang="zh-CN" sz="2000" dirty="0">
                <a:solidFill>
                  <a:schemeClr val="bg1"/>
                </a:solidFill>
              </a:rPr>
              <a:t>,</a:t>
            </a:r>
            <a:r>
              <a:rPr lang="zh-CN" altLang="en-US" sz="2000" dirty="0">
                <a:solidFill>
                  <a:schemeClr val="bg1"/>
                </a:solidFill>
              </a:rPr>
              <a:t>一组二进制三位数的数字</a:t>
            </a:r>
            <a:r>
              <a:rPr lang="en-US" altLang="zh-CN" sz="2000" dirty="0">
                <a:solidFill>
                  <a:schemeClr val="bg1"/>
                </a:solidFill>
              </a:rPr>
              <a:t>000,001,010,011,100,101,110,111</a:t>
            </a:r>
            <a:r>
              <a:rPr lang="zh-CN" altLang="en-US" sz="2000" dirty="0">
                <a:solidFill>
                  <a:schemeClr val="bg1"/>
                </a:solidFill>
              </a:rPr>
              <a:t>形成二元组</a:t>
            </a:r>
            <a:r>
              <a:rPr lang="en-US" altLang="zh-CN" sz="2000" dirty="0">
                <a:solidFill>
                  <a:schemeClr val="bg1"/>
                </a:solidFill>
              </a:rPr>
              <a:t>,</a:t>
            </a:r>
            <a:r>
              <a:rPr lang="zh-CN" altLang="en-US" sz="2000" dirty="0">
                <a:solidFill>
                  <a:schemeClr val="bg1"/>
                </a:solidFill>
              </a:rPr>
              <a:t>模</a:t>
            </a:r>
            <a:r>
              <a:rPr lang="en-US" altLang="zh-CN" sz="2000" dirty="0">
                <a:solidFill>
                  <a:schemeClr val="bg1"/>
                </a:solidFill>
              </a:rPr>
              <a:t>2</a:t>
            </a:r>
            <a:r>
              <a:rPr lang="zh-CN" altLang="en-US" sz="2000" dirty="0">
                <a:solidFill>
                  <a:schemeClr val="bg1"/>
                </a:solidFill>
              </a:rPr>
              <a:t>除作为一组操作</a:t>
            </a:r>
            <a:r>
              <a:rPr lang="en-US" altLang="zh-CN" sz="2000" dirty="0">
                <a:solidFill>
                  <a:schemeClr val="bg1"/>
                </a:solidFill>
              </a:rPr>
              <a:t>(modulo-2 </a:t>
            </a:r>
            <a:br>
              <a:rPr lang="en-US" altLang="zh-CN" sz="2000" dirty="0">
                <a:solidFill>
                  <a:schemeClr val="bg1"/>
                </a:solidFill>
              </a:rPr>
            </a:br>
            <a:r>
              <a:rPr lang="zh-CN" altLang="en-US" sz="2000" dirty="0">
                <a:solidFill>
                  <a:schemeClr val="bg1"/>
                </a:solidFill>
              </a:rPr>
              <a:t>任意两个模</a:t>
            </a:r>
            <a:r>
              <a:rPr lang="en-US" altLang="zh-CN" sz="2000" dirty="0">
                <a:solidFill>
                  <a:schemeClr val="bg1"/>
                </a:solidFill>
              </a:rPr>
              <a:t>2</a:t>
            </a:r>
            <a:r>
              <a:rPr lang="zh-CN" altLang="en-US" sz="2000" dirty="0">
                <a:solidFill>
                  <a:schemeClr val="bg1"/>
                </a:solidFill>
              </a:rPr>
              <a:t>的二元组的成员从同一组给出一个成员到另一个组</a:t>
            </a:r>
            <a:r>
              <a:rPr lang="en-US" altLang="zh-CN" sz="2000" dirty="0">
                <a:solidFill>
                  <a:schemeClr val="bg1"/>
                </a:solidFill>
              </a:rPr>
              <a:t>;</a:t>
            </a:r>
            <a:r>
              <a:rPr lang="zh-CN" altLang="en-US" sz="2000" dirty="0">
                <a:solidFill>
                  <a:schemeClr val="bg1"/>
                </a:solidFill>
              </a:rPr>
              <a:t>例如</a:t>
            </a:r>
            <a:r>
              <a:rPr lang="en-US" altLang="zh-CN" sz="2000" dirty="0">
                <a:solidFill>
                  <a:schemeClr val="bg1"/>
                </a:solidFill>
              </a:rPr>
              <a:t>011⊕110 = 011</a:t>
            </a:r>
            <a:br>
              <a:rPr lang="en-US" altLang="zh-CN" sz="2000" dirty="0">
                <a:solidFill>
                  <a:schemeClr val="bg1"/>
                </a:solidFill>
              </a:rPr>
            </a:br>
            <a:r>
              <a:rPr lang="en-US" altLang="zh-CN" sz="2800" dirty="0"/>
              <a:t/>
            </a:r>
            <a:br>
              <a:rPr lang="en-US" altLang="zh-CN" sz="2800" dirty="0"/>
            </a:br>
            <a:r>
              <a:rPr lang="en-US" altLang="zh-CN" sz="2000" dirty="0">
                <a:solidFill>
                  <a:schemeClr val="bg1"/>
                </a:solidFill>
                <a:latin typeface="Times New Roman" charset="0"/>
                <a:cs typeface="Times New Roman" charset="0"/>
              </a:rPr>
              <a:t/>
            </a:r>
            <a:br>
              <a:rPr lang="en-US" altLang="zh-CN" sz="2000" dirty="0">
                <a:solidFill>
                  <a:schemeClr val="bg1"/>
                </a:solidFill>
                <a:latin typeface="Times New Roman" charset="0"/>
                <a:cs typeface="Times New Roman" charset="0"/>
              </a:rPr>
            </a:br>
            <a:endParaRPr lang="en-US" altLang="zh-CN" sz="2000" b="1" dirty="0">
              <a:solidFill>
                <a:schemeClr val="bg1"/>
              </a:solidFill>
              <a:latin typeface="+mj-lt"/>
            </a:endParaRPr>
          </a:p>
          <a:p>
            <a:endParaRPr lang="en-US" altLang="zh-CN" sz="2000" b="1" dirty="0" smtClean="0">
              <a:solidFill>
                <a:schemeClr val="bg1"/>
              </a:solidFill>
              <a:latin typeface="+mj-lt"/>
            </a:endParaRPr>
          </a:p>
        </p:txBody>
      </p:sp>
    </p:spTree>
    <p:extLst>
      <p:ext uri="{BB962C8B-B14F-4D97-AF65-F5344CB8AC3E}">
        <p14:creationId xmlns:p14="http://schemas.microsoft.com/office/powerpoint/2010/main" val="1468060693"/>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6864824" y="0"/>
            <a:ext cx="53271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矩形 22"/>
          <p:cNvSpPr/>
          <p:nvPr/>
        </p:nvSpPr>
        <p:spPr>
          <a:xfrm>
            <a:off x="0" y="159723"/>
            <a:ext cx="6761407" cy="5416866"/>
          </a:xfrm>
          <a:prstGeom prst="rect">
            <a:avLst/>
          </a:prstGeom>
        </p:spPr>
        <p:txBody>
          <a:bodyPr wrap="square">
            <a:spAutoFit/>
          </a:bodyPr>
          <a:lstStyle/>
          <a:p>
            <a:pPr>
              <a:lnSpc>
                <a:spcPct val="90000"/>
              </a:lnSpc>
              <a:buNone/>
              <a:defRPr/>
            </a:pPr>
            <a:r>
              <a:rPr lang="en-US" altLang="zh-CN" sz="2400" dirty="0">
                <a:solidFill>
                  <a:srgbClr val="0F2B37"/>
                </a:solidFill>
                <a:latin typeface="Times New Roman" charset="0"/>
                <a:cs typeface="Times New Roman" charset="0"/>
              </a:rPr>
              <a:t> </a:t>
            </a:r>
            <a:r>
              <a:rPr lang="en-US" altLang="zh-CN" sz="2400" dirty="0" smtClean="0">
                <a:solidFill>
                  <a:srgbClr val="0F2B37"/>
                </a:solidFill>
                <a:latin typeface="Cambria"/>
                <a:cs typeface="Cambria"/>
              </a:rPr>
              <a:t>  </a:t>
            </a:r>
            <a:r>
              <a:rPr lang="en-US" altLang="zh-CN" sz="2400" dirty="0">
                <a:solidFill>
                  <a:srgbClr val="0F2B37"/>
                </a:solidFill>
                <a:latin typeface="Cambria"/>
                <a:cs typeface="Cambria"/>
              </a:rPr>
              <a:t>T</a:t>
            </a:r>
            <a:r>
              <a:rPr lang="en-US" altLang="zh-CN" sz="2400" dirty="0" smtClean="0">
                <a:solidFill>
                  <a:srgbClr val="0F2B37"/>
                </a:solidFill>
                <a:latin typeface="Cambria"/>
                <a:cs typeface="Cambria"/>
              </a:rPr>
              <a:t>he </a:t>
            </a:r>
            <a:r>
              <a:rPr lang="en-US" altLang="zh-CN" sz="2400" dirty="0">
                <a:solidFill>
                  <a:srgbClr val="0F2B37"/>
                </a:solidFill>
                <a:latin typeface="Cambria"/>
                <a:cs typeface="Cambria"/>
              </a:rPr>
              <a:t>quantity of members in the dyadic group of 2n-digit binary numbers is equal to </a:t>
            </a:r>
            <a:r>
              <a:rPr lang="en-US" altLang="zh-CN" sz="2400" b="1" dirty="0" smtClean="0">
                <a:solidFill>
                  <a:srgbClr val="FF0000"/>
                </a:solidFill>
                <a:latin typeface="Cambria"/>
                <a:cs typeface="Cambria"/>
              </a:rPr>
              <a:t>2</a:t>
            </a:r>
            <a:r>
              <a:rPr lang="en-US" altLang="zh-CN" sz="2400" b="1" baseline="30000" dirty="0" smtClean="0">
                <a:solidFill>
                  <a:srgbClr val="FF0000"/>
                </a:solidFill>
                <a:latin typeface="Cambria"/>
                <a:cs typeface="Cambria"/>
              </a:rPr>
              <a:t>2n</a:t>
            </a:r>
            <a:r>
              <a:rPr lang="en-US" altLang="zh-CN" sz="2400" dirty="0" smtClean="0">
                <a:solidFill>
                  <a:srgbClr val="0F2B37"/>
                </a:solidFill>
                <a:latin typeface="Cambria"/>
                <a:cs typeface="Cambria"/>
              </a:rPr>
              <a:t>. But precisely </a:t>
            </a:r>
            <a:r>
              <a:rPr lang="en-US" altLang="zh-CN" sz="2400" dirty="0">
                <a:solidFill>
                  <a:srgbClr val="0F2B37"/>
                </a:solidFill>
                <a:latin typeface="Cambria"/>
                <a:cs typeface="Cambria"/>
              </a:rPr>
              <a:t>these quantities </a:t>
            </a:r>
            <a:r>
              <a:rPr lang="en-US" altLang="zh-CN" sz="2400" b="1" dirty="0">
                <a:solidFill>
                  <a:srgbClr val="FF0000"/>
                </a:solidFill>
                <a:latin typeface="Cambria"/>
                <a:cs typeface="Cambria"/>
              </a:rPr>
              <a:t>2</a:t>
            </a:r>
            <a:r>
              <a:rPr lang="en-US" altLang="zh-CN" sz="2400" b="1" baseline="30000" dirty="0">
                <a:solidFill>
                  <a:srgbClr val="FF0000"/>
                </a:solidFill>
                <a:latin typeface="Cambria"/>
                <a:cs typeface="Cambria"/>
              </a:rPr>
              <a:t>2n</a:t>
            </a:r>
            <a:r>
              <a:rPr lang="en-US" altLang="zh-CN" sz="2400" dirty="0">
                <a:solidFill>
                  <a:srgbClr val="0F2B37"/>
                </a:solidFill>
                <a:latin typeface="Cambria"/>
                <a:cs typeface="Cambria"/>
              </a:rPr>
              <a:t> of members are contained in DNA-alphabets of n-</a:t>
            </a:r>
            <a:r>
              <a:rPr lang="en-US" altLang="zh-CN" sz="2400" dirty="0" err="1">
                <a:solidFill>
                  <a:srgbClr val="0F2B37"/>
                </a:solidFill>
                <a:latin typeface="Cambria"/>
                <a:cs typeface="Cambria"/>
              </a:rPr>
              <a:t>plets</a:t>
            </a:r>
            <a:r>
              <a:rPr lang="en-US" altLang="zh-CN" sz="2400" dirty="0">
                <a:solidFill>
                  <a:srgbClr val="0F2B37"/>
                </a:solidFill>
                <a:latin typeface="Cambria"/>
                <a:cs typeface="Cambria"/>
              </a:rPr>
              <a:t>  (monoplets, doublets, triplets, etc.):</a:t>
            </a:r>
          </a:p>
          <a:p>
            <a:pPr>
              <a:lnSpc>
                <a:spcPct val="90000"/>
              </a:lnSpc>
              <a:buNone/>
              <a:defRPr/>
            </a:pPr>
            <a:r>
              <a:rPr lang="en-US" altLang="zh-CN" sz="2400" dirty="0">
                <a:solidFill>
                  <a:srgbClr val="0F2B37"/>
                </a:solidFill>
                <a:latin typeface="Cambria"/>
                <a:cs typeface="Cambria"/>
              </a:rPr>
              <a:t>-   </a:t>
            </a:r>
            <a:r>
              <a:rPr lang="en-US" altLang="zh-CN" sz="2400" b="1" dirty="0">
                <a:solidFill>
                  <a:srgbClr val="FF0000"/>
                </a:solidFill>
                <a:latin typeface="Cambria"/>
                <a:cs typeface="Cambria"/>
              </a:rPr>
              <a:t>2</a:t>
            </a:r>
            <a:r>
              <a:rPr lang="en-US" altLang="zh-CN" sz="2400" b="1" baseline="30000" dirty="0">
                <a:solidFill>
                  <a:srgbClr val="FF0000"/>
                </a:solidFill>
                <a:latin typeface="Cambria"/>
                <a:cs typeface="Cambria"/>
              </a:rPr>
              <a:t>2*1 </a:t>
            </a:r>
            <a:r>
              <a:rPr lang="en-US" altLang="zh-CN" sz="2400" dirty="0">
                <a:solidFill>
                  <a:srgbClr val="0F2B37"/>
                </a:solidFill>
                <a:latin typeface="Cambria"/>
                <a:cs typeface="Cambria"/>
              </a:rPr>
              <a:t>= 4 members in the alphabet of </a:t>
            </a:r>
            <a:r>
              <a:rPr lang="en-US" altLang="zh-CN" sz="2400" dirty="0" err="1">
                <a:solidFill>
                  <a:srgbClr val="0F2B37"/>
                </a:solidFill>
                <a:latin typeface="Cambria"/>
                <a:cs typeface="Cambria"/>
              </a:rPr>
              <a:t>monoplets</a:t>
            </a:r>
            <a:r>
              <a:rPr lang="en-US" altLang="zh-CN" sz="2400" dirty="0">
                <a:solidFill>
                  <a:srgbClr val="0F2B37"/>
                </a:solidFill>
                <a:latin typeface="Cambria"/>
                <a:cs typeface="Cambria"/>
              </a:rPr>
              <a:t>    </a:t>
            </a:r>
          </a:p>
          <a:p>
            <a:pPr>
              <a:lnSpc>
                <a:spcPct val="90000"/>
              </a:lnSpc>
              <a:buNone/>
              <a:defRPr/>
            </a:pPr>
            <a:r>
              <a:rPr lang="en-US" altLang="zh-CN" sz="2400" dirty="0">
                <a:solidFill>
                  <a:srgbClr val="0F2B37"/>
                </a:solidFill>
                <a:latin typeface="Cambria"/>
                <a:cs typeface="Cambria"/>
              </a:rPr>
              <a:t>              </a:t>
            </a:r>
            <a:r>
              <a:rPr lang="en-US" altLang="zh-CN" sz="2400" dirty="0" smtClean="0">
                <a:solidFill>
                  <a:srgbClr val="0F2B37"/>
                </a:solidFill>
                <a:latin typeface="Cambria"/>
                <a:cs typeface="Cambria"/>
              </a:rPr>
              <a:t>      (</a:t>
            </a:r>
            <a:r>
              <a:rPr lang="en-US" altLang="zh-CN" sz="2400" dirty="0">
                <a:solidFill>
                  <a:srgbClr val="0F2B37"/>
                </a:solidFill>
                <a:latin typeface="Cambria"/>
                <a:cs typeface="Cambria"/>
              </a:rPr>
              <a:t>nitrogenous bases  A, C, G, T); </a:t>
            </a:r>
          </a:p>
          <a:p>
            <a:pPr marL="342900" indent="-342900">
              <a:lnSpc>
                <a:spcPct val="90000"/>
              </a:lnSpc>
              <a:buFontTx/>
              <a:buChar char="-"/>
              <a:defRPr/>
            </a:pPr>
            <a:r>
              <a:rPr lang="en-US" altLang="zh-CN" sz="2400" b="1" dirty="0" smtClean="0">
                <a:solidFill>
                  <a:srgbClr val="FF0000"/>
                </a:solidFill>
                <a:latin typeface="Cambria"/>
                <a:cs typeface="Cambria"/>
              </a:rPr>
              <a:t>2</a:t>
            </a:r>
            <a:r>
              <a:rPr lang="en-US" altLang="zh-CN" sz="2400" b="1" baseline="30000" dirty="0" smtClean="0">
                <a:solidFill>
                  <a:srgbClr val="FF0000"/>
                </a:solidFill>
                <a:latin typeface="Cambria"/>
                <a:cs typeface="Cambria"/>
              </a:rPr>
              <a:t>2</a:t>
            </a:r>
            <a:r>
              <a:rPr lang="en-US" altLang="zh-CN" sz="2400" b="1" baseline="30000" dirty="0">
                <a:solidFill>
                  <a:srgbClr val="FF0000"/>
                </a:solidFill>
                <a:latin typeface="Cambria"/>
                <a:cs typeface="Cambria"/>
              </a:rPr>
              <a:t>*2 </a:t>
            </a:r>
            <a:r>
              <a:rPr lang="en-US" altLang="zh-CN" sz="2400" dirty="0">
                <a:solidFill>
                  <a:srgbClr val="0F2B37"/>
                </a:solidFill>
                <a:latin typeface="Cambria"/>
                <a:cs typeface="Cambria"/>
              </a:rPr>
              <a:t>= 16 members in the alphabet of doublets </a:t>
            </a:r>
            <a:r>
              <a:rPr lang="en-US" altLang="zh-CN" sz="2400" dirty="0" smtClean="0">
                <a:solidFill>
                  <a:srgbClr val="0F2B37"/>
                </a:solidFill>
                <a:latin typeface="Cambria"/>
                <a:cs typeface="Cambria"/>
              </a:rPr>
              <a:t>  </a:t>
            </a:r>
          </a:p>
          <a:p>
            <a:pPr>
              <a:lnSpc>
                <a:spcPct val="90000"/>
              </a:lnSpc>
              <a:defRPr/>
            </a:pPr>
            <a:r>
              <a:rPr lang="en-US" altLang="zh-CN" sz="2400" dirty="0" smtClean="0">
                <a:solidFill>
                  <a:srgbClr val="0F2B37"/>
                </a:solidFill>
                <a:latin typeface="Cambria"/>
                <a:cs typeface="Cambria"/>
              </a:rPr>
              <a:t>                    (</a:t>
            </a:r>
            <a:r>
              <a:rPr lang="en-US" altLang="zh-CN" sz="2400" dirty="0">
                <a:solidFill>
                  <a:srgbClr val="0F2B37"/>
                </a:solidFill>
                <a:latin typeface="Cambria"/>
                <a:cs typeface="Cambria"/>
              </a:rPr>
              <a:t>AA, </a:t>
            </a:r>
            <a:r>
              <a:rPr lang="en-US" altLang="zh-CN" sz="2400" dirty="0" smtClean="0">
                <a:solidFill>
                  <a:srgbClr val="0F2B37"/>
                </a:solidFill>
                <a:latin typeface="Cambria"/>
                <a:cs typeface="Cambria"/>
              </a:rPr>
              <a:t>AC, AG</a:t>
            </a:r>
            <a:r>
              <a:rPr lang="en-US" altLang="zh-CN" sz="2400" dirty="0">
                <a:solidFill>
                  <a:srgbClr val="0F2B37"/>
                </a:solidFill>
                <a:latin typeface="Cambria"/>
                <a:cs typeface="Cambria"/>
              </a:rPr>
              <a:t>, ....); </a:t>
            </a:r>
          </a:p>
          <a:p>
            <a:pPr marL="342900" indent="-342900">
              <a:lnSpc>
                <a:spcPct val="90000"/>
              </a:lnSpc>
              <a:buFontTx/>
              <a:buChar char="-"/>
              <a:defRPr/>
            </a:pPr>
            <a:r>
              <a:rPr lang="en-US" altLang="zh-CN" sz="2400" b="1" dirty="0" smtClean="0">
                <a:solidFill>
                  <a:srgbClr val="FF0000"/>
                </a:solidFill>
                <a:latin typeface="Cambria"/>
                <a:cs typeface="Cambria"/>
              </a:rPr>
              <a:t>2</a:t>
            </a:r>
            <a:r>
              <a:rPr lang="en-US" altLang="zh-CN" sz="2400" b="1" baseline="30000" dirty="0" smtClean="0">
                <a:solidFill>
                  <a:srgbClr val="FF0000"/>
                </a:solidFill>
                <a:latin typeface="Cambria"/>
                <a:cs typeface="Cambria"/>
              </a:rPr>
              <a:t>2</a:t>
            </a:r>
            <a:r>
              <a:rPr lang="en-US" altLang="zh-CN" sz="2400" b="1" baseline="30000" dirty="0">
                <a:solidFill>
                  <a:srgbClr val="FF0000"/>
                </a:solidFill>
                <a:latin typeface="Cambria"/>
                <a:cs typeface="Cambria"/>
              </a:rPr>
              <a:t>*3 </a:t>
            </a:r>
            <a:r>
              <a:rPr lang="en-US" altLang="zh-CN" sz="2400" dirty="0">
                <a:solidFill>
                  <a:srgbClr val="0F2B37"/>
                </a:solidFill>
                <a:latin typeface="Cambria"/>
                <a:cs typeface="Cambria"/>
              </a:rPr>
              <a:t>= 64 members in the alphabet of triplets </a:t>
            </a:r>
            <a:endParaRPr lang="en-US" altLang="zh-CN" sz="2400" dirty="0" smtClean="0">
              <a:solidFill>
                <a:srgbClr val="0F2B37"/>
              </a:solidFill>
              <a:latin typeface="Cambria"/>
              <a:cs typeface="Cambria"/>
            </a:endParaRPr>
          </a:p>
          <a:p>
            <a:pPr>
              <a:lnSpc>
                <a:spcPct val="90000"/>
              </a:lnSpc>
              <a:defRPr/>
            </a:pPr>
            <a:r>
              <a:rPr lang="en-US" altLang="zh-CN" sz="2400" dirty="0" smtClean="0">
                <a:solidFill>
                  <a:srgbClr val="0F2B37"/>
                </a:solidFill>
                <a:latin typeface="Cambria"/>
                <a:cs typeface="Cambria"/>
              </a:rPr>
              <a:t>                    (</a:t>
            </a:r>
            <a:r>
              <a:rPr lang="en-US" altLang="zh-CN" sz="2400" dirty="0">
                <a:solidFill>
                  <a:srgbClr val="0F2B37"/>
                </a:solidFill>
                <a:latin typeface="Cambria"/>
                <a:cs typeface="Cambria"/>
              </a:rPr>
              <a:t>AAA, AAC, </a:t>
            </a:r>
            <a:r>
              <a:rPr lang="en-US" altLang="zh-CN" sz="2400" dirty="0" smtClean="0">
                <a:solidFill>
                  <a:srgbClr val="0F2B37"/>
                </a:solidFill>
                <a:latin typeface="Cambria"/>
                <a:cs typeface="Cambria"/>
              </a:rPr>
              <a:t>ACA</a:t>
            </a:r>
            <a:r>
              <a:rPr lang="en-US" altLang="zh-CN" sz="2400" dirty="0">
                <a:solidFill>
                  <a:srgbClr val="0F2B37"/>
                </a:solidFill>
                <a:latin typeface="Cambria"/>
                <a:cs typeface="Cambria"/>
              </a:rPr>
              <a:t>, . . . ); </a:t>
            </a:r>
          </a:p>
          <a:p>
            <a:pPr>
              <a:lnSpc>
                <a:spcPct val="90000"/>
              </a:lnSpc>
              <a:buNone/>
              <a:defRPr/>
            </a:pPr>
            <a:r>
              <a:rPr lang="en-US" altLang="zh-CN" sz="2400" dirty="0">
                <a:solidFill>
                  <a:srgbClr val="0F2B37"/>
                </a:solidFill>
                <a:latin typeface="Cambria"/>
                <a:cs typeface="Cambria"/>
              </a:rPr>
              <a:t>   Dyadic groups are closely connected with complete orthogonal groups of Walsh functions, which are mathematical characters of dyadic groups [Fine, 1949]</a:t>
            </a:r>
            <a:r>
              <a:rPr lang="en-US" altLang="zh-CN" sz="2400" dirty="0" smtClean="0">
                <a:solidFill>
                  <a:srgbClr val="0F2B37"/>
                </a:solidFill>
                <a:latin typeface="Cambria"/>
                <a:cs typeface="Cambria"/>
              </a:rPr>
              <a:t>.</a:t>
            </a:r>
            <a:r>
              <a:rPr lang="ru-RU" altLang="zh-CN" sz="2400" dirty="0" smtClean="0">
                <a:solidFill>
                  <a:srgbClr val="0F2B37"/>
                </a:solidFill>
                <a:latin typeface="Cambria"/>
                <a:cs typeface="Cambria"/>
              </a:rPr>
              <a:t/>
            </a:r>
            <a:br>
              <a:rPr lang="ru-RU" altLang="zh-CN" sz="2400" dirty="0" smtClean="0">
                <a:solidFill>
                  <a:srgbClr val="0F2B37"/>
                </a:solidFill>
                <a:latin typeface="Cambria"/>
                <a:cs typeface="Cambria"/>
              </a:rPr>
            </a:br>
            <a:endParaRPr lang="ru-RU" altLang="zh-CN" sz="2400" dirty="0">
              <a:solidFill>
                <a:srgbClr val="0F2B37"/>
              </a:solidFill>
              <a:latin typeface="Cambria"/>
              <a:cs typeface="Cambria"/>
            </a:endParaRPr>
          </a:p>
        </p:txBody>
      </p:sp>
      <p:sp>
        <p:nvSpPr>
          <p:cNvPr id="26" name="矩形 25"/>
          <p:cNvSpPr/>
          <p:nvPr/>
        </p:nvSpPr>
        <p:spPr>
          <a:xfrm>
            <a:off x="6971954" y="317391"/>
            <a:ext cx="5112913" cy="4585871"/>
          </a:xfrm>
          <a:prstGeom prst="rect">
            <a:avLst/>
          </a:prstGeom>
        </p:spPr>
        <p:txBody>
          <a:bodyPr wrap="square">
            <a:spAutoFit/>
          </a:bodyPr>
          <a:lstStyle/>
          <a:p>
            <a:r>
              <a:rPr lang="zh-CN" altLang="en-US" sz="2000" dirty="0">
                <a:solidFill>
                  <a:schemeClr val="bg1"/>
                </a:solidFill>
              </a:rPr>
              <a:t>例如</a:t>
            </a:r>
            <a:r>
              <a:rPr lang="en-US" altLang="zh-CN" sz="2000" dirty="0">
                <a:solidFill>
                  <a:schemeClr val="bg1"/>
                </a:solidFill>
              </a:rPr>
              <a:t>,</a:t>
            </a:r>
            <a:r>
              <a:rPr lang="zh-CN" altLang="en-US" sz="2000" dirty="0">
                <a:solidFill>
                  <a:schemeClr val="bg1"/>
                </a:solidFill>
              </a:rPr>
              <a:t>二元组的成员的数量</a:t>
            </a:r>
            <a:r>
              <a:rPr lang="en-US" altLang="zh-CN" sz="2000" dirty="0">
                <a:solidFill>
                  <a:schemeClr val="bg1"/>
                </a:solidFill>
              </a:rPr>
              <a:t>2 n</a:t>
            </a:r>
            <a:r>
              <a:rPr lang="zh-CN" altLang="en-US" sz="2000" dirty="0">
                <a:solidFill>
                  <a:schemeClr val="bg1"/>
                </a:solidFill>
              </a:rPr>
              <a:t>位二进制数等于</a:t>
            </a:r>
            <a:r>
              <a:rPr lang="en-US" altLang="zh-CN" sz="2000" b="1" dirty="0">
                <a:solidFill>
                  <a:schemeClr val="bg1"/>
                </a:solidFill>
              </a:rPr>
              <a:t>2</a:t>
            </a:r>
            <a:r>
              <a:rPr lang="en-US" altLang="zh-CN" sz="2000" b="1" baseline="30000" dirty="0">
                <a:solidFill>
                  <a:schemeClr val="bg1"/>
                </a:solidFill>
              </a:rPr>
              <a:t>2n</a:t>
            </a:r>
            <a:r>
              <a:rPr lang="zh-CN" altLang="en-US" sz="2000" dirty="0">
                <a:solidFill>
                  <a:schemeClr val="bg1"/>
                </a:solidFill>
              </a:rPr>
              <a:t>。</a:t>
            </a:r>
            <a:r>
              <a:rPr lang="ru-RU" altLang="zh-CN" sz="2000" dirty="0">
                <a:solidFill>
                  <a:schemeClr val="bg1"/>
                </a:solidFill>
              </a:rPr>
              <a:t> </a:t>
            </a:r>
            <a:endParaRPr lang="en-US" altLang="zh-CN" sz="2000" dirty="0" smtClean="0">
              <a:solidFill>
                <a:schemeClr val="bg1"/>
              </a:solidFill>
            </a:endParaRPr>
          </a:p>
          <a:p>
            <a:r>
              <a:rPr lang="zh-CN" altLang="en-US" sz="2000" dirty="0" smtClean="0">
                <a:solidFill>
                  <a:schemeClr val="bg1"/>
                </a:solidFill>
              </a:rPr>
              <a:t>这</a:t>
            </a:r>
            <a:r>
              <a:rPr lang="zh-CN" altLang="en-US" sz="2000" dirty="0">
                <a:solidFill>
                  <a:schemeClr val="bg1"/>
                </a:solidFill>
              </a:rPr>
              <a:t>些成员的</a:t>
            </a:r>
            <a:r>
              <a:rPr lang="en-US" altLang="zh-CN" sz="2000" b="1" dirty="0">
                <a:solidFill>
                  <a:schemeClr val="bg1"/>
                </a:solidFill>
              </a:rPr>
              <a:t>2</a:t>
            </a:r>
            <a:r>
              <a:rPr lang="en-US" altLang="zh-CN" sz="2000" b="1" baseline="30000" dirty="0">
                <a:solidFill>
                  <a:schemeClr val="bg1"/>
                </a:solidFill>
              </a:rPr>
              <a:t>2n</a:t>
            </a:r>
            <a:r>
              <a:rPr lang="zh-CN" altLang="en-US" sz="2000" dirty="0">
                <a:solidFill>
                  <a:schemeClr val="bg1"/>
                </a:solidFill>
              </a:rPr>
              <a:t>都是包含在</a:t>
            </a:r>
            <a:r>
              <a:rPr lang="en-US" altLang="zh-CN" sz="2000" dirty="0">
                <a:solidFill>
                  <a:schemeClr val="bg1"/>
                </a:solidFill>
              </a:rPr>
              <a:t>DNA</a:t>
            </a:r>
            <a:r>
              <a:rPr lang="zh-CN" altLang="en-US" sz="2000" dirty="0">
                <a:solidFill>
                  <a:schemeClr val="bg1"/>
                </a:solidFill>
              </a:rPr>
              <a:t>字母表的</a:t>
            </a:r>
            <a:r>
              <a:rPr lang="en-US" altLang="zh-CN" sz="2000" dirty="0">
                <a:solidFill>
                  <a:schemeClr val="bg1"/>
                </a:solidFill>
              </a:rPr>
              <a:t>n-</a:t>
            </a:r>
            <a:r>
              <a:rPr lang="en-US" altLang="zh-CN" sz="2000" dirty="0" err="1">
                <a:solidFill>
                  <a:schemeClr val="bg1"/>
                </a:solidFill>
              </a:rPr>
              <a:t>plets</a:t>
            </a:r>
            <a:r>
              <a:rPr lang="en-US" altLang="zh-CN" sz="2000" dirty="0">
                <a:solidFill>
                  <a:schemeClr val="bg1"/>
                </a:solidFill>
              </a:rPr>
              <a:t> </a:t>
            </a:r>
            <a:r>
              <a:rPr lang="zh-CN" altLang="en-US" sz="2000" dirty="0">
                <a:solidFill>
                  <a:schemeClr val="bg1"/>
                </a:solidFill>
              </a:rPr>
              <a:t>中（单元组。双元组。三元组），</a:t>
            </a:r>
          </a:p>
          <a:p>
            <a:pPr marL="342900" indent="-342900">
              <a:buFontTx/>
              <a:buChar char="-"/>
            </a:pPr>
            <a:r>
              <a:rPr lang="en-US" altLang="zh-CN" sz="2400" dirty="0" smtClean="0">
                <a:solidFill>
                  <a:schemeClr val="bg1"/>
                </a:solidFill>
              </a:rPr>
              <a:t>22*1 </a:t>
            </a:r>
            <a:r>
              <a:rPr lang="en-US" altLang="zh-CN" sz="2400" dirty="0">
                <a:solidFill>
                  <a:schemeClr val="bg1"/>
                </a:solidFill>
              </a:rPr>
              <a:t>= 4 </a:t>
            </a:r>
            <a:r>
              <a:rPr lang="zh-CN" altLang="en-US" sz="2000" dirty="0">
                <a:solidFill>
                  <a:schemeClr val="bg1"/>
                </a:solidFill>
              </a:rPr>
              <a:t>字母表的成员</a:t>
            </a:r>
            <a:r>
              <a:rPr lang="en-US" altLang="zh-CN" sz="2000" dirty="0">
                <a:solidFill>
                  <a:schemeClr val="bg1"/>
                </a:solidFill>
              </a:rPr>
              <a:t>(</a:t>
            </a:r>
            <a:r>
              <a:rPr lang="zh-CN" altLang="en-US" sz="2000" dirty="0">
                <a:solidFill>
                  <a:schemeClr val="bg1"/>
                </a:solidFill>
              </a:rPr>
              <a:t>含氮碱基</a:t>
            </a:r>
            <a:r>
              <a:rPr lang="en-US" altLang="zh-CN" sz="2000" dirty="0">
                <a:solidFill>
                  <a:schemeClr val="bg1"/>
                </a:solidFill>
              </a:rPr>
              <a:t>A</a:t>
            </a:r>
            <a:r>
              <a:rPr lang="zh-CN" altLang="en-US" sz="2000" dirty="0">
                <a:solidFill>
                  <a:schemeClr val="bg1"/>
                </a:solidFill>
              </a:rPr>
              <a:t>、</a:t>
            </a:r>
            <a:r>
              <a:rPr lang="en-US" altLang="zh-CN" sz="2000" dirty="0">
                <a:solidFill>
                  <a:schemeClr val="bg1"/>
                </a:solidFill>
              </a:rPr>
              <a:t>C</a:t>
            </a:r>
            <a:r>
              <a:rPr lang="zh-CN" altLang="en-US" sz="2000" dirty="0">
                <a:solidFill>
                  <a:schemeClr val="bg1"/>
                </a:solidFill>
              </a:rPr>
              <a:t>、</a:t>
            </a:r>
            <a:r>
              <a:rPr lang="en-US" altLang="zh-CN" sz="2000" dirty="0">
                <a:solidFill>
                  <a:schemeClr val="bg1"/>
                </a:solidFill>
              </a:rPr>
              <a:t>G</a:t>
            </a:r>
            <a:r>
              <a:rPr lang="zh-CN" altLang="en-US" sz="2000" dirty="0">
                <a:solidFill>
                  <a:schemeClr val="bg1"/>
                </a:solidFill>
              </a:rPr>
              <a:t>、</a:t>
            </a:r>
            <a:r>
              <a:rPr lang="en-US" altLang="zh-CN" sz="2000" dirty="0">
                <a:solidFill>
                  <a:schemeClr val="bg1"/>
                </a:solidFill>
              </a:rPr>
              <a:t>T</a:t>
            </a:r>
            <a:r>
              <a:rPr lang="en-US" altLang="zh-CN" sz="2000" dirty="0" smtClean="0">
                <a:solidFill>
                  <a:schemeClr val="bg1"/>
                </a:solidFill>
              </a:rPr>
              <a:t>)</a:t>
            </a:r>
          </a:p>
          <a:p>
            <a:pPr marL="342900" indent="-342900">
              <a:buFontTx/>
              <a:buChar char="-"/>
            </a:pPr>
            <a:endParaRPr lang="en-US" altLang="zh-CN" sz="2000" dirty="0">
              <a:solidFill>
                <a:schemeClr val="bg1"/>
              </a:solidFill>
            </a:endParaRPr>
          </a:p>
          <a:p>
            <a:r>
              <a:rPr lang="en-US" altLang="zh-CN" sz="2400" dirty="0">
                <a:solidFill>
                  <a:schemeClr val="bg1"/>
                </a:solidFill>
              </a:rPr>
              <a:t>-   22*2 = 16 </a:t>
            </a:r>
            <a:r>
              <a:rPr lang="zh-CN" altLang="en-US" sz="2000" dirty="0">
                <a:solidFill>
                  <a:schemeClr val="bg1"/>
                </a:solidFill>
              </a:rPr>
              <a:t>字母表的成员</a:t>
            </a:r>
            <a:r>
              <a:rPr lang="en-US" altLang="zh-CN" sz="2000" dirty="0">
                <a:solidFill>
                  <a:schemeClr val="bg1"/>
                </a:solidFill>
              </a:rPr>
              <a:t>(AA,AC,AG)</a:t>
            </a:r>
            <a:r>
              <a:rPr lang="ru-RU" altLang="zh-CN" sz="2000" dirty="0">
                <a:solidFill>
                  <a:schemeClr val="bg1"/>
                </a:solidFill>
              </a:rPr>
              <a:t/>
            </a:r>
            <a:br>
              <a:rPr lang="ru-RU" altLang="zh-CN" sz="2000" dirty="0">
                <a:solidFill>
                  <a:schemeClr val="bg1"/>
                </a:solidFill>
              </a:rPr>
            </a:br>
            <a:endParaRPr lang="ru-RU" altLang="zh-CN" sz="2000" dirty="0">
              <a:solidFill>
                <a:schemeClr val="bg1"/>
              </a:solidFill>
            </a:endParaRPr>
          </a:p>
          <a:p>
            <a:r>
              <a:rPr lang="en-US" altLang="zh-CN" sz="2400" dirty="0">
                <a:solidFill>
                  <a:schemeClr val="bg1"/>
                </a:solidFill>
              </a:rPr>
              <a:t>-   22*3 = 64</a:t>
            </a:r>
            <a:r>
              <a:rPr lang="zh-CN" altLang="en-US" sz="2000" dirty="0">
                <a:solidFill>
                  <a:schemeClr val="bg1"/>
                </a:solidFill>
              </a:rPr>
              <a:t>字母表的成员</a:t>
            </a:r>
            <a:r>
              <a:rPr lang="en-US" altLang="zh-CN" sz="2000" dirty="0">
                <a:solidFill>
                  <a:schemeClr val="bg1"/>
                </a:solidFill>
              </a:rPr>
              <a:t>(AAA, AAC, </a:t>
            </a:r>
            <a:br>
              <a:rPr lang="en-US" altLang="zh-CN" sz="2000" dirty="0">
                <a:solidFill>
                  <a:schemeClr val="bg1"/>
                </a:solidFill>
              </a:rPr>
            </a:br>
            <a:r>
              <a:rPr lang="en-US" altLang="zh-CN" sz="2000" dirty="0">
                <a:solidFill>
                  <a:schemeClr val="bg1"/>
                </a:solidFill>
              </a:rPr>
              <a:t>              ACA, . . . )</a:t>
            </a:r>
            <a:br>
              <a:rPr lang="en-US" altLang="zh-CN" sz="2000" dirty="0">
                <a:solidFill>
                  <a:schemeClr val="bg1"/>
                </a:solidFill>
              </a:rPr>
            </a:br>
            <a:endParaRPr lang="en-US" altLang="zh-CN" sz="2000" dirty="0">
              <a:solidFill>
                <a:schemeClr val="bg1"/>
              </a:solidFill>
            </a:endParaRPr>
          </a:p>
          <a:p>
            <a:r>
              <a:rPr lang="zh-CN" altLang="en-US" sz="2000" dirty="0">
                <a:solidFill>
                  <a:schemeClr val="bg1"/>
                </a:solidFill>
              </a:rPr>
              <a:t>二元组与完整的</a:t>
            </a:r>
            <a:r>
              <a:rPr lang="en-US" altLang="zh-CN" sz="2000" b="1" dirty="0">
                <a:solidFill>
                  <a:schemeClr val="bg1"/>
                </a:solidFill>
              </a:rPr>
              <a:t>Walsh </a:t>
            </a:r>
            <a:r>
              <a:rPr lang="zh-CN" altLang="en-US" sz="2000" dirty="0">
                <a:solidFill>
                  <a:schemeClr val="bg1"/>
                </a:solidFill>
              </a:rPr>
              <a:t>函数正交组织密切联系，数学特征的二元组。</a:t>
            </a:r>
            <a:endParaRPr lang="en-US" altLang="zh-CN" sz="2000" b="1" dirty="0" smtClean="0">
              <a:solidFill>
                <a:schemeClr val="bg1"/>
              </a:solidFill>
              <a:latin typeface="+mj-lt"/>
            </a:endParaRPr>
          </a:p>
        </p:txBody>
      </p:sp>
    </p:spTree>
    <p:extLst>
      <p:ext uri="{BB962C8B-B14F-4D97-AF65-F5344CB8AC3E}">
        <p14:creationId xmlns:p14="http://schemas.microsoft.com/office/powerpoint/2010/main" val="1959557024"/>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3889420"/>
            <a:ext cx="12192000" cy="2968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p:cNvSpPr/>
          <p:nvPr/>
        </p:nvSpPr>
        <p:spPr>
          <a:xfrm>
            <a:off x="131258" y="152225"/>
            <a:ext cx="7879401" cy="3893886"/>
          </a:xfrm>
          <a:prstGeom prst="rect">
            <a:avLst/>
          </a:prstGeom>
        </p:spPr>
        <p:txBody>
          <a:bodyPr wrap="square">
            <a:spAutoFit/>
          </a:bodyPr>
          <a:lstStyle/>
          <a:p>
            <a:pPr algn="ctr">
              <a:lnSpc>
                <a:spcPct val="90000"/>
              </a:lnSpc>
              <a:buNone/>
              <a:defRPr/>
            </a:pPr>
            <a:r>
              <a:rPr lang="en-US" altLang="zh-CN" sz="2400" b="1" dirty="0">
                <a:latin typeface="Calibri" charset="0"/>
              </a:rPr>
              <a:t>Walsh functions in the genetic matrix of 64 </a:t>
            </a:r>
            <a:r>
              <a:rPr lang="en-US" altLang="zh-CN" sz="2400" b="1" dirty="0" smtClean="0">
                <a:latin typeface="Calibri" charset="0"/>
              </a:rPr>
              <a:t>triplets</a:t>
            </a:r>
            <a:endParaRPr lang="en-US" altLang="zh-CN" sz="2400" dirty="0" smtClean="0"/>
          </a:p>
          <a:p>
            <a:pPr>
              <a:lnSpc>
                <a:spcPct val="90000"/>
              </a:lnSpc>
              <a:buNone/>
              <a:defRPr/>
            </a:pPr>
            <a:r>
              <a:rPr lang="en-US" altLang="zh-CN" sz="2800" dirty="0">
                <a:latin typeface="Calibri" charset="0"/>
              </a:rPr>
              <a:t> </a:t>
            </a:r>
            <a:endParaRPr lang="en-US" altLang="zh-CN" sz="2800" dirty="0" smtClean="0">
              <a:latin typeface="Calibri" charset="0"/>
            </a:endParaRPr>
          </a:p>
          <a:p>
            <a:pPr>
              <a:lnSpc>
                <a:spcPct val="90000"/>
              </a:lnSpc>
              <a:buNone/>
              <a:defRPr/>
            </a:pPr>
            <a:r>
              <a:rPr lang="en-US" altLang="zh-CN" sz="2800" dirty="0" smtClean="0">
                <a:latin typeface="Calibri" charset="0"/>
              </a:rPr>
              <a:t>  As </a:t>
            </a:r>
            <a:r>
              <a:rPr lang="en-US" altLang="zh-CN" sz="2800" dirty="0">
                <a:latin typeface="Calibri" charset="0"/>
              </a:rPr>
              <a:t>known, the set of 64 triplets is divided by Nature into two equal subsets of 32 triplets with “strong roots” (black colors) and 32 triplets with “weak roots” (white colors)</a:t>
            </a:r>
            <a:r>
              <a:rPr lang="en-US" altLang="zh-CN" sz="2800" dirty="0" smtClean="0">
                <a:latin typeface="Calibri" charset="0"/>
              </a:rPr>
              <a:t>. </a:t>
            </a:r>
            <a:r>
              <a:rPr lang="en-US" sz="2800" dirty="0">
                <a:latin typeface="Calibri" charset="0"/>
              </a:rPr>
              <a:t>The term “root” means</a:t>
            </a:r>
            <a:r>
              <a:rPr lang="ru-RU" sz="2800" dirty="0">
                <a:latin typeface="Calibri" charset="0"/>
              </a:rPr>
              <a:t> </a:t>
            </a:r>
            <a:r>
              <a:rPr lang="en-US" sz="2800" dirty="0">
                <a:latin typeface="Calibri" charset="0"/>
              </a:rPr>
              <a:t>letters on the first two positions in each triplet. The code meanings of triplets with strong roots are independent from letters on their third position.</a:t>
            </a:r>
            <a:r>
              <a:rPr lang="en-US" altLang="zh-CN" sz="2800" dirty="0">
                <a:latin typeface="Calibri" charset="0"/>
              </a:rPr>
              <a:t/>
            </a:r>
            <a:br>
              <a:rPr lang="en-US" altLang="zh-CN" sz="2800" dirty="0">
                <a:latin typeface="Calibri" charset="0"/>
              </a:rPr>
            </a:br>
            <a:endParaRPr lang="ru-RU" altLang="zh-CN" sz="2600" dirty="0">
              <a:solidFill>
                <a:schemeClr val="accent2"/>
              </a:solidFill>
            </a:endParaRPr>
          </a:p>
        </p:txBody>
      </p:sp>
      <p:sp>
        <p:nvSpPr>
          <p:cNvPr id="33" name="矩形 32"/>
          <p:cNvSpPr/>
          <p:nvPr/>
        </p:nvSpPr>
        <p:spPr>
          <a:xfrm>
            <a:off x="8010659" y="98556"/>
            <a:ext cx="4073488" cy="3600000"/>
          </a:xfrm>
          <a:prstGeom prst="rect">
            <a:avLst/>
          </a:prstGeom>
          <a:ln>
            <a:solidFill>
              <a:schemeClr val="accent1">
                <a:lumMod val="20000"/>
                <a:lumOff val="80000"/>
              </a:schemeClr>
            </a:solidFill>
          </a:ln>
        </p:spPr>
        <p:txBody>
          <a:bodyPr wrap="square">
            <a:spAutoFit/>
          </a:bodyPr>
          <a:lstStyle/>
          <a:p>
            <a:r>
              <a:rPr lang="en-US" altLang="zh-CN" sz="2400" dirty="0">
                <a:solidFill>
                  <a:schemeClr val="bg1"/>
                </a:solidFill>
              </a:rPr>
              <a:t> </a:t>
            </a:r>
            <a:r>
              <a:rPr lang="zh-CN" altLang="en-US" sz="2400" dirty="0">
                <a:solidFill>
                  <a:schemeClr val="bg1"/>
                </a:solidFill>
              </a:rPr>
              <a:t>函数的基因矩阵的</a:t>
            </a:r>
            <a:r>
              <a:rPr lang="en-US" altLang="zh-CN" sz="2400" dirty="0">
                <a:solidFill>
                  <a:schemeClr val="bg1"/>
                </a:solidFill>
              </a:rPr>
              <a:t>64</a:t>
            </a:r>
            <a:r>
              <a:rPr lang="zh-CN" altLang="en-US" sz="2400" dirty="0" smtClean="0">
                <a:solidFill>
                  <a:schemeClr val="bg1"/>
                </a:solidFill>
              </a:rPr>
              <a:t>元组</a:t>
            </a:r>
            <a:endParaRPr lang="en-US" altLang="zh-CN" sz="2400" dirty="0" smtClean="0">
              <a:solidFill>
                <a:schemeClr val="bg1"/>
              </a:solidFill>
            </a:endParaRPr>
          </a:p>
          <a:p>
            <a:r>
              <a:rPr lang="en-US" altLang="zh-CN" sz="3600" dirty="0" smtClean="0">
                <a:solidFill>
                  <a:schemeClr val="bg1"/>
                </a:solidFill>
                <a:latin typeface="Calibri" charset="0"/>
              </a:rPr>
              <a:t/>
            </a:r>
            <a:br>
              <a:rPr lang="en-US" altLang="zh-CN" sz="3600" dirty="0" smtClean="0">
                <a:solidFill>
                  <a:schemeClr val="bg1"/>
                </a:solidFill>
                <a:latin typeface="Calibri" charset="0"/>
              </a:rPr>
            </a:br>
            <a:r>
              <a:rPr lang="zh-CN" altLang="en-US" sz="2400" dirty="0" smtClean="0">
                <a:solidFill>
                  <a:schemeClr val="bg1"/>
                </a:solidFill>
                <a:latin typeface="Calibri" charset="0"/>
              </a:rPr>
              <a:t>众所周知，</a:t>
            </a:r>
            <a:r>
              <a:rPr lang="en-US" altLang="zh-CN" sz="2400" dirty="0" smtClean="0">
                <a:solidFill>
                  <a:schemeClr val="bg1"/>
                </a:solidFill>
                <a:latin typeface="Calibri" charset="0"/>
              </a:rPr>
              <a:t>64</a:t>
            </a:r>
            <a:r>
              <a:rPr lang="zh-CN" altLang="en-US" sz="2400" dirty="0" smtClean="0">
                <a:solidFill>
                  <a:schemeClr val="bg1"/>
                </a:solidFill>
                <a:latin typeface="Calibri" charset="0"/>
              </a:rPr>
              <a:t>三元组集被自然地分成</a:t>
            </a:r>
            <a:r>
              <a:rPr lang="en-US" altLang="zh-CN" sz="2400" dirty="0" smtClean="0">
                <a:solidFill>
                  <a:schemeClr val="bg1"/>
                </a:solidFill>
                <a:latin typeface="Calibri" charset="0"/>
              </a:rPr>
              <a:t>2</a:t>
            </a:r>
            <a:r>
              <a:rPr lang="zh-CN" altLang="en-US" sz="2400" dirty="0" smtClean="0">
                <a:solidFill>
                  <a:schemeClr val="bg1"/>
                </a:solidFill>
                <a:latin typeface="Calibri" charset="0"/>
              </a:rPr>
              <a:t>个相等的子集，其中有</a:t>
            </a:r>
            <a:r>
              <a:rPr lang="en-US" altLang="zh-CN" sz="2400" dirty="0" smtClean="0">
                <a:solidFill>
                  <a:schemeClr val="bg1"/>
                </a:solidFill>
                <a:latin typeface="Calibri" charset="0"/>
              </a:rPr>
              <a:t>32</a:t>
            </a:r>
            <a:r>
              <a:rPr lang="zh-CN" altLang="en-US" sz="2400" dirty="0" smtClean="0">
                <a:solidFill>
                  <a:schemeClr val="bg1"/>
                </a:solidFill>
                <a:latin typeface="Calibri" charset="0"/>
              </a:rPr>
              <a:t>个三元组是“强根源”（黑底的），另外</a:t>
            </a:r>
            <a:r>
              <a:rPr lang="en-US" altLang="zh-CN" sz="2400" dirty="0" smtClean="0">
                <a:solidFill>
                  <a:schemeClr val="bg1"/>
                </a:solidFill>
                <a:latin typeface="Calibri" charset="0"/>
              </a:rPr>
              <a:t>32</a:t>
            </a:r>
            <a:r>
              <a:rPr lang="zh-CN" altLang="en-US" sz="2400" dirty="0" smtClean="0">
                <a:solidFill>
                  <a:schemeClr val="bg1"/>
                </a:solidFill>
                <a:latin typeface="Calibri" charset="0"/>
              </a:rPr>
              <a:t>个三元组是“弱根源”（白底的）。</a:t>
            </a:r>
            <a:endParaRPr lang="en-US" altLang="zh-CN" sz="2400" dirty="0" smtClean="0">
              <a:solidFill>
                <a:schemeClr val="bg1"/>
              </a:solidFill>
              <a:latin typeface="Calibri" charset="0"/>
            </a:endParaRPr>
          </a:p>
          <a:p>
            <a:endParaRPr lang="en-US" altLang="zh-CN" sz="3600" dirty="0">
              <a:solidFill>
                <a:schemeClr val="bg1"/>
              </a:solidFill>
              <a:latin typeface="Calibri" charset="0"/>
            </a:endParaRPr>
          </a:p>
          <a:p>
            <a:endParaRPr lang="en-US" altLang="zh-CN" sz="3600" dirty="0" smtClean="0">
              <a:solidFill>
                <a:schemeClr val="bg1"/>
              </a:solidFill>
              <a:latin typeface="Calibri" charset="0"/>
            </a:endParaRPr>
          </a:p>
          <a:p>
            <a:endParaRPr lang="en-US" altLang="zh-CN" sz="3600" dirty="0">
              <a:solidFill>
                <a:schemeClr val="bg1"/>
              </a:solidFill>
              <a:latin typeface="Calibri" charset="0"/>
            </a:endParaRPr>
          </a:p>
          <a:p>
            <a:r>
              <a:rPr lang="zh-CN" altLang="en-US" sz="2000" dirty="0">
                <a:solidFill>
                  <a:schemeClr val="bg1"/>
                </a:solidFill>
                <a:latin typeface="+mj-lt"/>
              </a:rPr>
              <a:t/>
            </a:r>
            <a:br>
              <a:rPr lang="zh-CN" altLang="en-US" sz="2000" dirty="0">
                <a:solidFill>
                  <a:schemeClr val="bg1"/>
                </a:solidFill>
                <a:latin typeface="+mj-lt"/>
              </a:rPr>
            </a:br>
            <a:endParaRPr lang="zh-CN" altLang="zh-CN" sz="2000" dirty="0">
              <a:solidFill>
                <a:schemeClr val="bg1"/>
              </a:solidFill>
              <a:latin typeface="+mj-lt"/>
            </a:endParaRPr>
          </a:p>
        </p:txBody>
      </p:sp>
      <p:pic>
        <p:nvPicPr>
          <p:cNvPr id="7" name="Picture 6"/>
          <p:cNvPicPr>
            <a:picLocks noChangeAspect="1"/>
          </p:cNvPicPr>
          <p:nvPr/>
        </p:nvPicPr>
        <p:blipFill>
          <a:blip r:embed="rId2"/>
          <a:stretch>
            <a:fillRect/>
          </a:stretch>
        </p:blipFill>
        <p:spPr>
          <a:xfrm>
            <a:off x="2291154" y="4103559"/>
            <a:ext cx="6864220" cy="2540302"/>
          </a:xfrm>
          <a:prstGeom prst="rect">
            <a:avLst/>
          </a:prstGeom>
        </p:spPr>
      </p:pic>
    </p:spTree>
    <p:extLst>
      <p:ext uri="{BB962C8B-B14F-4D97-AF65-F5344CB8AC3E}">
        <p14:creationId xmlns:p14="http://schemas.microsoft.com/office/powerpoint/2010/main" val="150746970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9221273" y="1760"/>
            <a:ext cx="29578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7" name="组合 16"/>
          <p:cNvGrpSpPr/>
          <p:nvPr/>
        </p:nvGrpSpPr>
        <p:grpSpPr>
          <a:xfrm>
            <a:off x="659849" y="76999"/>
            <a:ext cx="8445466" cy="5678756"/>
            <a:chOff x="3184784" y="2063700"/>
            <a:chExt cx="6834383" cy="5678756"/>
          </a:xfrm>
        </p:grpSpPr>
        <p:sp>
          <p:nvSpPr>
            <p:cNvPr id="9" name="文本框 8"/>
            <p:cNvSpPr txBox="1"/>
            <p:nvPr/>
          </p:nvSpPr>
          <p:spPr>
            <a:xfrm>
              <a:off x="3184784" y="2171700"/>
              <a:ext cx="6834383" cy="5570756"/>
            </a:xfrm>
            <a:prstGeom prst="rect">
              <a:avLst/>
            </a:prstGeom>
            <a:noFill/>
          </p:spPr>
          <p:txBody>
            <a:bodyPr wrap="square" rtlCol="0">
              <a:spAutoFit/>
            </a:bodyPr>
            <a:lstStyle/>
            <a:p>
              <a:r>
                <a:rPr lang="en-US" altLang="zh-CN" sz="2400" dirty="0"/>
                <a:t> </a:t>
              </a:r>
              <a:endParaRPr lang="en-US" altLang="zh-CN" sz="2400" dirty="0" smtClean="0"/>
            </a:p>
            <a:p>
              <a:endParaRPr lang="en-US" altLang="zh-CN" sz="2400" dirty="0"/>
            </a:p>
            <a:p>
              <a:r>
                <a:rPr lang="en-US" altLang="zh-CN" sz="2800" dirty="0" smtClean="0">
                  <a:solidFill>
                    <a:schemeClr val="bg1"/>
                  </a:solidFill>
                </a:rPr>
                <a:t>Science </a:t>
              </a:r>
              <a:r>
                <a:rPr lang="en-US" altLang="zh-CN" sz="2800" dirty="0">
                  <a:solidFill>
                    <a:schemeClr val="bg1"/>
                  </a:solidFill>
                </a:rPr>
                <a:t>has led to a new understanding of life itself: </a:t>
              </a:r>
              <a:r>
                <a:rPr lang="ru-RU" altLang="zh-CN" sz="2800" b="1" dirty="0">
                  <a:solidFill>
                    <a:schemeClr val="bg1"/>
                  </a:solidFill>
                </a:rPr>
                <a:t>«</a:t>
              </a:r>
              <a:r>
                <a:rPr lang="en-US" altLang="zh-CN" sz="2800" b="1" i="1" dirty="0">
                  <a:solidFill>
                    <a:schemeClr val="bg1"/>
                  </a:solidFill>
                </a:rPr>
                <a:t>Life is a partnership between genes and mathematics</a:t>
              </a:r>
              <a:r>
                <a:rPr lang="ru-RU" altLang="zh-CN" sz="2800" b="1" dirty="0">
                  <a:solidFill>
                    <a:schemeClr val="bg1"/>
                  </a:solidFill>
                </a:rPr>
                <a:t>»</a:t>
              </a:r>
              <a:r>
                <a:rPr lang="en-US" altLang="zh-CN" sz="2800" b="1" dirty="0">
                  <a:solidFill>
                    <a:schemeClr val="bg1"/>
                  </a:solidFill>
                </a:rPr>
                <a:t> </a:t>
              </a:r>
              <a:r>
                <a:rPr lang="en-US" altLang="zh-CN" sz="2800" dirty="0">
                  <a:solidFill>
                    <a:schemeClr val="bg1"/>
                  </a:solidFill>
                </a:rPr>
                <a:t> [ </a:t>
              </a:r>
              <a:r>
                <a:rPr lang="hu-HU" altLang="zh-CN" sz="2800" dirty="0">
                  <a:solidFill>
                    <a:schemeClr val="bg1"/>
                  </a:solidFill>
                </a:rPr>
                <a:t>Stewart I. Life‘s other secret: The new mathematics of the living world. 1999</a:t>
              </a:r>
              <a:r>
                <a:rPr lang="en-US" altLang="zh-CN" sz="2800" dirty="0">
                  <a:solidFill>
                    <a:schemeClr val="bg1"/>
                  </a:solidFill>
                </a:rPr>
                <a:t>,</a:t>
              </a:r>
              <a:r>
                <a:rPr lang="hu-HU" altLang="zh-CN" sz="2800" dirty="0">
                  <a:solidFill>
                    <a:schemeClr val="bg1"/>
                  </a:solidFill>
                </a:rPr>
                <a:t> N.-Y.</a:t>
              </a:r>
              <a:r>
                <a:rPr lang="en-US" altLang="zh-CN" sz="2800" dirty="0">
                  <a:solidFill>
                    <a:schemeClr val="bg1"/>
                  </a:solidFill>
                </a:rPr>
                <a:t>]. </a:t>
              </a:r>
              <a:br>
                <a:rPr lang="en-US" altLang="zh-CN" sz="2800" dirty="0">
                  <a:solidFill>
                    <a:schemeClr val="bg1"/>
                  </a:solidFill>
                </a:rPr>
              </a:br>
              <a:r>
                <a:rPr lang="en-US" altLang="zh-CN" sz="2800" dirty="0">
                  <a:solidFill>
                    <a:schemeClr val="bg1"/>
                  </a:solidFill>
                </a:rPr>
                <a:t/>
              </a:r>
              <a:br>
                <a:rPr lang="en-US" altLang="zh-CN" sz="2800" dirty="0">
                  <a:solidFill>
                    <a:schemeClr val="bg1"/>
                  </a:solidFill>
                </a:rPr>
              </a:br>
              <a:r>
                <a:rPr lang="en-US" altLang="zh-CN" sz="2800" dirty="0">
                  <a:solidFill>
                    <a:schemeClr val="bg1"/>
                  </a:solidFill>
                </a:rPr>
                <a:t> But what mathematics can be a partner of genes?</a:t>
              </a:r>
              <a:br>
                <a:rPr lang="en-US" altLang="zh-CN" sz="2800" dirty="0">
                  <a:solidFill>
                    <a:schemeClr val="bg1"/>
                  </a:solidFill>
                </a:rPr>
              </a:br>
              <a:r>
                <a:rPr lang="en-US" altLang="zh-CN" sz="2800" dirty="0">
                  <a:solidFill>
                    <a:schemeClr val="bg1"/>
                  </a:solidFill>
                </a:rPr>
                <a:t>The author studies this question by means of </a:t>
              </a:r>
              <a:r>
                <a:rPr lang="en-US" altLang="zh-CN" sz="2800" b="1" dirty="0">
                  <a:solidFill>
                    <a:schemeClr val="bg1"/>
                  </a:solidFill>
                </a:rPr>
                <a:t>mathematics of matrices (“matrix genetics”)</a:t>
              </a:r>
              <a:r>
                <a:rPr lang="en-US" altLang="zh-CN" sz="2800" dirty="0">
                  <a:solidFill>
                    <a:schemeClr val="bg1"/>
                  </a:solidFill>
                </a:rPr>
                <a:t>, taking into account the following.</a:t>
              </a:r>
              <a:br>
                <a:rPr lang="en-US" altLang="zh-CN" sz="2800" dirty="0">
                  <a:solidFill>
                    <a:schemeClr val="bg1"/>
                  </a:solidFill>
                </a:rPr>
              </a:br>
              <a:endParaRPr lang="en-US" altLang="zh-CN" sz="2800" dirty="0" smtClean="0">
                <a:solidFill>
                  <a:schemeClr val="bg1"/>
                </a:solidFill>
                <a:latin typeface="+mj-lt"/>
              </a:endParaRPr>
            </a:p>
            <a:p>
              <a:r>
                <a:rPr lang="en-US" altLang="zh-CN" sz="2800" dirty="0" smtClean="0">
                  <a:solidFill>
                    <a:schemeClr val="bg1"/>
                  </a:solidFill>
                  <a:latin typeface="+mj-lt"/>
                </a:rPr>
                <a:t> </a:t>
              </a:r>
              <a:endParaRPr lang="zh-CN" altLang="en-US" sz="2800" dirty="0">
                <a:solidFill>
                  <a:schemeClr val="bg1"/>
                </a:solidFill>
                <a:latin typeface="+mj-lt"/>
              </a:endParaRPr>
            </a:p>
          </p:txBody>
        </p:sp>
        <p:sp>
          <p:nvSpPr>
            <p:cNvPr id="11" name="矩形 10"/>
            <p:cNvSpPr/>
            <p:nvPr/>
          </p:nvSpPr>
          <p:spPr>
            <a:xfrm>
              <a:off x="9870282" y="2063700"/>
              <a:ext cx="1080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1" name="矩形 20"/>
          <p:cNvSpPr/>
          <p:nvPr/>
        </p:nvSpPr>
        <p:spPr>
          <a:xfrm>
            <a:off x="9298546" y="137193"/>
            <a:ext cx="2910627" cy="6678751"/>
          </a:xfrm>
          <a:prstGeom prst="rect">
            <a:avLst/>
          </a:prstGeom>
        </p:spPr>
        <p:txBody>
          <a:bodyPr wrap="square">
            <a:spAutoFit/>
          </a:bodyPr>
          <a:lstStyle/>
          <a:p>
            <a:endParaRPr lang="en-US" altLang="zh-CN" sz="2000" dirty="0" smtClean="0">
              <a:solidFill>
                <a:schemeClr val="bg1"/>
              </a:solidFill>
              <a:latin typeface="+mj-ea"/>
            </a:endParaRPr>
          </a:p>
          <a:p>
            <a:endParaRPr lang="en-US" altLang="zh-CN" sz="2400" dirty="0">
              <a:solidFill>
                <a:schemeClr val="bg1"/>
              </a:solidFill>
              <a:latin typeface="+mj-ea"/>
            </a:endParaRPr>
          </a:p>
          <a:p>
            <a:r>
              <a:rPr lang="zh-CN" altLang="en-US" sz="2400" dirty="0" smtClean="0">
                <a:solidFill>
                  <a:schemeClr val="bg1"/>
                </a:solidFill>
                <a:latin typeface="+mj-ea"/>
              </a:rPr>
              <a:t>科学引起对</a:t>
            </a:r>
            <a:r>
              <a:rPr lang="zh-CN" altLang="en-US" sz="2400" dirty="0">
                <a:solidFill>
                  <a:schemeClr val="bg1"/>
                </a:solidFill>
                <a:latin typeface="+mj-ea"/>
              </a:rPr>
              <a:t>生活本身的新认识：</a:t>
            </a:r>
            <a:r>
              <a:rPr lang="en-US" altLang="zh-CN" sz="2400" dirty="0">
                <a:solidFill>
                  <a:schemeClr val="bg1"/>
                </a:solidFill>
                <a:latin typeface="+mj-ea"/>
              </a:rPr>
              <a:t>«</a:t>
            </a:r>
            <a:r>
              <a:rPr lang="zh-CN" altLang="en-US" sz="2400" dirty="0">
                <a:solidFill>
                  <a:schemeClr val="bg1"/>
                </a:solidFill>
                <a:latin typeface="+mj-ea"/>
              </a:rPr>
              <a:t>生活是基因和数学之间的伙伴关系</a:t>
            </a:r>
            <a:r>
              <a:rPr lang="en-US" altLang="zh-CN" sz="2400" dirty="0">
                <a:solidFill>
                  <a:schemeClr val="bg1"/>
                </a:solidFill>
                <a:latin typeface="+mj-ea"/>
              </a:rPr>
              <a:t>»[</a:t>
            </a:r>
            <a:r>
              <a:rPr lang="hu-HU" altLang="zh-CN" sz="2400" dirty="0">
                <a:solidFill>
                  <a:schemeClr val="bg1"/>
                </a:solidFill>
                <a:latin typeface="+mj-ea"/>
              </a:rPr>
              <a:t>Stewart I. </a:t>
            </a:r>
            <a:r>
              <a:rPr lang="zh-CN" altLang="en-US" sz="2400" dirty="0">
                <a:solidFill>
                  <a:schemeClr val="bg1"/>
                </a:solidFill>
                <a:latin typeface="+mj-ea"/>
              </a:rPr>
              <a:t>，生命中的另一秘诀：新生活世界的数学。 </a:t>
            </a:r>
            <a:r>
              <a:rPr lang="en-US" altLang="zh-CN" sz="2400" b="1" dirty="0">
                <a:solidFill>
                  <a:schemeClr val="bg1"/>
                </a:solidFill>
              </a:rPr>
              <a:t>1999</a:t>
            </a:r>
            <a:r>
              <a:rPr lang="zh-CN" altLang="en-US" sz="2400" b="1" dirty="0">
                <a:solidFill>
                  <a:schemeClr val="bg1"/>
                </a:solidFill>
              </a:rPr>
              <a:t>年，</a:t>
            </a:r>
            <a:r>
              <a:rPr lang="en-US" altLang="zh-CN" sz="2400" b="1" dirty="0">
                <a:solidFill>
                  <a:schemeClr val="bg1"/>
                </a:solidFill>
              </a:rPr>
              <a:t>N.-Y.</a:t>
            </a:r>
            <a:r>
              <a:rPr lang="zh-CN" altLang="en-US" sz="2400" b="1" dirty="0" smtClean="0">
                <a:solidFill>
                  <a:schemeClr val="bg1"/>
                </a:solidFill>
              </a:rPr>
              <a:t>。</a:t>
            </a:r>
            <a:endParaRPr lang="en-US" altLang="zh-CN" sz="2400" b="1" dirty="0" smtClean="0">
              <a:solidFill>
                <a:schemeClr val="bg1"/>
              </a:solidFill>
            </a:endParaRPr>
          </a:p>
          <a:p>
            <a:endParaRPr lang="en-US" altLang="zh-CN" sz="2400" b="1" dirty="0">
              <a:solidFill>
                <a:schemeClr val="bg1"/>
              </a:solidFill>
              <a:latin typeface="+mj-lt"/>
            </a:endParaRPr>
          </a:p>
          <a:p>
            <a:r>
              <a:rPr lang="zh-CN" altLang="en-US" sz="2400" dirty="0">
                <a:solidFill>
                  <a:schemeClr val="bg1"/>
                </a:solidFill>
              </a:rPr>
              <a:t>但是什么样的数学可以成为基因的伙伴呢。笔者通过数学方法矩阵（“矩阵遗传学”）的方式进行研究。</a:t>
            </a:r>
            <a:r>
              <a:rPr lang="ru-RU" altLang="zh-CN" sz="2400" dirty="0">
                <a:latin typeface="Calibri" charset="0"/>
              </a:rPr>
              <a:t/>
            </a:r>
            <a:br>
              <a:rPr lang="ru-RU" altLang="zh-CN" sz="2400" dirty="0">
                <a:latin typeface="Calibri" charset="0"/>
              </a:rPr>
            </a:br>
            <a:endParaRPr lang="zh-CN" altLang="zh-CN" sz="2400" dirty="0">
              <a:solidFill>
                <a:schemeClr val="bg1"/>
              </a:solidFill>
              <a:latin typeface="+mj-lt"/>
            </a:endParaRPr>
          </a:p>
        </p:txBody>
      </p:sp>
    </p:spTree>
    <p:extLst>
      <p:ext uri="{BB962C8B-B14F-4D97-AF65-F5344CB8AC3E}">
        <p14:creationId xmlns:p14="http://schemas.microsoft.com/office/powerpoint/2010/main" val="202101889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2125014"/>
            <a:ext cx="12192000" cy="4732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p:cNvSpPr/>
          <p:nvPr/>
        </p:nvSpPr>
        <p:spPr>
          <a:xfrm>
            <a:off x="131259" y="246964"/>
            <a:ext cx="6145555" cy="1754326"/>
          </a:xfrm>
          <a:prstGeom prst="rect">
            <a:avLst/>
          </a:prstGeom>
        </p:spPr>
        <p:txBody>
          <a:bodyPr wrap="square">
            <a:spAutoFit/>
          </a:bodyPr>
          <a:lstStyle/>
          <a:p>
            <a:pPr>
              <a:lnSpc>
                <a:spcPct val="90000"/>
              </a:lnSpc>
              <a:buNone/>
              <a:defRPr/>
            </a:pPr>
            <a:r>
              <a:rPr lang="en-US" altLang="zh-CN" sz="2400" dirty="0">
                <a:latin typeface="Calibri" charset="0"/>
              </a:rPr>
              <a:t>The schemes of degeneracy for the Standard Code and the Vertebrate Mitochondrial Code with 32 “black” triplets and 32 “white” triplets. Yellow color marks the white triplets with other code meanings relative to the Standard Code.</a:t>
            </a:r>
            <a:endParaRPr lang="ru-RU" altLang="zh-CN" sz="2400" dirty="0">
              <a:solidFill>
                <a:schemeClr val="accent2"/>
              </a:solidFill>
            </a:endParaRPr>
          </a:p>
        </p:txBody>
      </p:sp>
      <p:sp>
        <p:nvSpPr>
          <p:cNvPr id="33" name="矩形 32"/>
          <p:cNvSpPr/>
          <p:nvPr/>
        </p:nvSpPr>
        <p:spPr>
          <a:xfrm>
            <a:off x="7501179" y="188127"/>
            <a:ext cx="4582967" cy="1872000"/>
          </a:xfrm>
          <a:prstGeom prst="rect">
            <a:avLst/>
          </a:prstGeom>
          <a:ln>
            <a:solidFill>
              <a:schemeClr val="accent1">
                <a:lumMod val="20000"/>
                <a:lumOff val="80000"/>
              </a:schemeClr>
            </a:solidFill>
          </a:ln>
        </p:spPr>
        <p:txBody>
          <a:bodyPr wrap="square">
            <a:spAutoFit/>
          </a:bodyPr>
          <a:lstStyle/>
          <a:p>
            <a:r>
              <a:rPr lang="zh-CN" altLang="en-US" sz="2000" dirty="0">
                <a:solidFill>
                  <a:schemeClr val="bg1"/>
                </a:solidFill>
              </a:rPr>
              <a:t>该计划中有</a:t>
            </a:r>
            <a:r>
              <a:rPr lang="en-US" altLang="zh-CN" sz="2000" dirty="0">
                <a:solidFill>
                  <a:schemeClr val="bg1"/>
                </a:solidFill>
              </a:rPr>
              <a:t>Standard </a:t>
            </a:r>
            <a:r>
              <a:rPr lang="zh-CN" altLang="en-US" sz="2000" dirty="0">
                <a:solidFill>
                  <a:schemeClr val="bg1"/>
                </a:solidFill>
              </a:rPr>
              <a:t>编码 与</a:t>
            </a:r>
            <a:r>
              <a:rPr lang="en-US" altLang="zh-CN" sz="2000" dirty="0">
                <a:solidFill>
                  <a:schemeClr val="bg1"/>
                </a:solidFill>
              </a:rPr>
              <a:t>Vertebrate Mitochondrial </a:t>
            </a:r>
            <a:r>
              <a:rPr lang="zh-CN" altLang="en-US" sz="2000" dirty="0">
                <a:solidFill>
                  <a:schemeClr val="bg1"/>
                </a:solidFill>
              </a:rPr>
              <a:t>编码，其中带有</a:t>
            </a:r>
            <a:r>
              <a:rPr lang="en-US" altLang="zh-CN" sz="2000" dirty="0">
                <a:solidFill>
                  <a:schemeClr val="bg1"/>
                </a:solidFill>
              </a:rPr>
              <a:t>32</a:t>
            </a:r>
            <a:r>
              <a:rPr lang="zh-CN" altLang="en-US" sz="2000" dirty="0">
                <a:solidFill>
                  <a:schemeClr val="bg1"/>
                </a:solidFill>
              </a:rPr>
              <a:t>黑色三元组，</a:t>
            </a:r>
            <a:r>
              <a:rPr lang="en-US" altLang="zh-CN" sz="2000" dirty="0">
                <a:solidFill>
                  <a:schemeClr val="bg1"/>
                </a:solidFill>
              </a:rPr>
              <a:t>32</a:t>
            </a:r>
            <a:r>
              <a:rPr lang="zh-CN" altLang="en-US" sz="2000" dirty="0">
                <a:solidFill>
                  <a:schemeClr val="bg1"/>
                </a:solidFill>
              </a:rPr>
              <a:t>个白色三元组。其中黄色表示的是白色三元组与其他编码意义相关的标准编码。</a:t>
            </a:r>
            <a:r>
              <a:rPr lang="zh-CN" altLang="en-US" sz="2400" dirty="0">
                <a:solidFill>
                  <a:schemeClr val="bg1"/>
                </a:solidFill>
              </a:rPr>
              <a:t/>
            </a:r>
            <a:br>
              <a:rPr lang="zh-CN" altLang="en-US" sz="2400" dirty="0">
                <a:solidFill>
                  <a:schemeClr val="bg1"/>
                </a:solidFill>
              </a:rPr>
            </a:br>
            <a:endParaRPr lang="en-US" altLang="zh-CN" sz="2000" b="1" dirty="0" smtClean="0">
              <a:solidFill>
                <a:schemeClr val="bg1"/>
              </a:solidFill>
              <a:latin typeface="+mj-lt"/>
            </a:endParaRPr>
          </a:p>
          <a:p>
            <a:endParaRPr lang="en-US" altLang="zh-CN" sz="2000" b="1" dirty="0" smtClean="0">
              <a:solidFill>
                <a:schemeClr val="bg1"/>
              </a:solidFill>
              <a:latin typeface="+mj-l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974054185"/>
              </p:ext>
            </p:extLst>
          </p:nvPr>
        </p:nvGraphicFramePr>
        <p:xfrm>
          <a:off x="3032501" y="2191413"/>
          <a:ext cx="6442586" cy="4666587"/>
        </p:xfrm>
        <a:graphic>
          <a:graphicData uri="http://schemas.openxmlformats.org/presentationml/2006/ole">
            <mc:AlternateContent xmlns:mc="http://schemas.openxmlformats.org/markup-compatibility/2006">
              <mc:Choice xmlns:v="urn:schemas-microsoft-com:vml" Requires="v">
                <p:oleObj spid="_x0000_s5261" name="Document" r:id="rId3" imgW="6069141" imgH="4396481" progId="Word.Document.12">
                  <p:embed/>
                </p:oleObj>
              </mc:Choice>
              <mc:Fallback>
                <p:oleObj name="Document" r:id="rId3" imgW="6069141" imgH="4396481" progId="Word.Document.1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501" y="2191413"/>
                        <a:ext cx="6442586" cy="466658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48741388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Заголовок 1"/>
          <p:cNvSpPr>
            <a:spLocks noGrp="1"/>
          </p:cNvSpPr>
          <p:nvPr>
            <p:ph type="title"/>
          </p:nvPr>
        </p:nvSpPr>
        <p:spPr>
          <a:xfrm>
            <a:off x="0" y="0"/>
            <a:ext cx="12192000" cy="6858000"/>
          </a:xfrm>
        </p:spPr>
        <p:txBody>
          <a:bodyPr/>
          <a:lstStyle/>
          <a:p>
            <a:pPr algn="l" eaLnBrk="1" hangingPunct="1">
              <a:lnSpc>
                <a:spcPts val="2800"/>
              </a:lnSpc>
            </a:pPr>
            <a:r>
              <a:rPr lang="en-US" sz="3200" dirty="0">
                <a:latin typeface="Calibri" charset="0"/>
              </a:rPr>
              <a:t/>
            </a:r>
            <a:br>
              <a:rPr lang="en-US" sz="3200" dirty="0">
                <a:latin typeface="Calibri" charset="0"/>
              </a:rPr>
            </a:br>
            <a:r>
              <a:rPr lang="en-US" sz="3200" dirty="0">
                <a:latin typeface="Calibri" charset="0"/>
              </a:rPr>
              <a:t>    The unexpected </a:t>
            </a:r>
            <a:r>
              <a:rPr lang="en-US" sz="3200" b="1" dirty="0">
                <a:latin typeface="Calibri" charset="0"/>
              </a:rPr>
              <a:t>phenomenologica</a:t>
            </a:r>
            <a:r>
              <a:rPr lang="en-US" sz="3200" dirty="0">
                <a:latin typeface="Calibri" charset="0"/>
              </a:rPr>
              <a:t>l fact is a symmetrical disposition of black triplets and white triplets in the genomatrix [C  </a:t>
            </a:r>
            <a:r>
              <a:rPr lang="en-US" sz="3200" dirty="0" smtClean="0">
                <a:latin typeface="Calibri" charset="0"/>
              </a:rPr>
              <a:t>T; A  </a:t>
            </a:r>
            <a:r>
              <a:rPr lang="en-US" sz="3200" dirty="0">
                <a:latin typeface="Calibri" charset="0"/>
              </a:rPr>
              <a:t>G]</a:t>
            </a:r>
            <a:r>
              <a:rPr lang="en-US" sz="3200" baseline="30000" dirty="0">
                <a:latin typeface="Calibri" charset="0"/>
              </a:rPr>
              <a:t>(3)</a:t>
            </a:r>
            <a:r>
              <a:rPr lang="en-US" sz="3200" dirty="0">
                <a:latin typeface="Calibri" charset="0"/>
              </a:rPr>
              <a:t>, which was constructed </a:t>
            </a:r>
            <a:r>
              <a:rPr lang="en-US" sz="3200" u="sng" dirty="0">
                <a:latin typeface="Calibri" charset="0"/>
              </a:rPr>
              <a:t>formally without any mention about </a:t>
            </a:r>
            <a:r>
              <a:rPr lang="en-US" sz="3200" u="sng" dirty="0" smtClean="0">
                <a:latin typeface="Calibri" charset="0"/>
              </a:rPr>
              <a:t>strong and weak roots, amino </a:t>
            </a:r>
            <a:r>
              <a:rPr lang="en-US" sz="3200" u="sng" dirty="0">
                <a:latin typeface="Calibri" charset="0"/>
              </a:rPr>
              <a:t>acids and </a:t>
            </a:r>
            <a:r>
              <a:rPr lang="en-US" sz="3200" u="sng" dirty="0" smtClean="0">
                <a:latin typeface="Calibri" charset="0"/>
              </a:rPr>
              <a:t>about the </a:t>
            </a:r>
            <a:r>
              <a:rPr lang="en-US" sz="3200" u="sng" dirty="0">
                <a:latin typeface="Calibri" charset="0"/>
              </a:rPr>
              <a:t>degeneracy </a:t>
            </a:r>
            <a:r>
              <a:rPr lang="en-US" sz="3200" dirty="0">
                <a:latin typeface="Calibri" charset="0"/>
              </a:rPr>
              <a:t>of the genetic code</a:t>
            </a:r>
            <a:r>
              <a:rPr lang="en-US" sz="3200" dirty="0" smtClean="0">
                <a:latin typeface="Calibri" charset="0"/>
              </a:rPr>
              <a:t>:</a:t>
            </a:r>
            <a:br>
              <a:rPr lang="en-US" sz="3200" dirty="0" smtClean="0">
                <a:latin typeface="Calibri" charset="0"/>
              </a:rPr>
            </a:br>
            <a:r>
              <a:rPr lang="en-US" sz="3200" dirty="0">
                <a:latin typeface="Calibri" charset="0"/>
              </a:rPr>
              <a:t/>
            </a:r>
            <a:br>
              <a:rPr lang="en-US" sz="3200" dirty="0">
                <a:latin typeface="Calibri" charset="0"/>
              </a:rPr>
            </a:br>
            <a:r>
              <a:rPr lang="en-US" sz="3200" dirty="0">
                <a:latin typeface="Calibri" charset="0"/>
              </a:rPr>
              <a:t/>
            </a:r>
            <a:br>
              <a:rPr lang="en-US" sz="3200" dirty="0">
                <a:latin typeface="Calibri" charset="0"/>
              </a:rPr>
            </a:br>
            <a:r>
              <a:rPr lang="en-US" sz="3200" dirty="0">
                <a:latin typeface="Calibri" charset="0"/>
              </a:rPr>
              <a:t/>
            </a:r>
            <a:br>
              <a:rPr lang="en-US" sz="3200" dirty="0">
                <a:latin typeface="Calibri" charset="0"/>
              </a:rPr>
            </a:br>
            <a:r>
              <a:rPr lang="en-US" sz="3200" dirty="0">
                <a:latin typeface="Calibri" charset="0"/>
              </a:rPr>
              <a:t/>
            </a:r>
            <a:br>
              <a:rPr lang="en-US" sz="3200" dirty="0">
                <a:latin typeface="Calibri" charset="0"/>
              </a:rPr>
            </a:br>
            <a:r>
              <a:rPr lang="en-US" sz="3200" dirty="0">
                <a:latin typeface="Calibri" charset="0"/>
              </a:rPr>
              <a:t/>
            </a:r>
            <a:br>
              <a:rPr lang="en-US" sz="3200" dirty="0">
                <a:latin typeface="Calibri" charset="0"/>
              </a:rPr>
            </a:br>
            <a:r>
              <a:rPr lang="en-US" sz="3200" dirty="0">
                <a:latin typeface="Calibri" charset="0"/>
              </a:rPr>
              <a:t/>
            </a:r>
            <a:br>
              <a:rPr lang="en-US" sz="3200" dirty="0">
                <a:latin typeface="Calibri" charset="0"/>
              </a:rPr>
            </a:br>
            <a:r>
              <a:rPr lang="en-US" sz="3200" dirty="0">
                <a:latin typeface="Calibri" charset="0"/>
              </a:rPr>
              <a:t/>
            </a:r>
            <a:br>
              <a:rPr lang="en-US" sz="3200" dirty="0">
                <a:latin typeface="Calibri" charset="0"/>
              </a:rPr>
            </a:br>
            <a:r>
              <a:rPr lang="en-US" sz="3200" dirty="0">
                <a:latin typeface="Calibri" charset="0"/>
              </a:rPr>
              <a:t/>
            </a:r>
            <a:br>
              <a:rPr lang="en-US" sz="3200" dirty="0">
                <a:latin typeface="Calibri" charset="0"/>
              </a:rPr>
            </a:br>
            <a:endParaRPr lang="ru-RU" sz="3200" dirty="0">
              <a:latin typeface="Calibri" charset="0"/>
            </a:endParaRPr>
          </a:p>
        </p:txBody>
      </p:sp>
      <p:pic>
        <p:nvPicPr>
          <p:cNvPr id="2" name="Picture 1"/>
          <p:cNvPicPr>
            <a:picLocks noChangeAspect="1"/>
          </p:cNvPicPr>
          <p:nvPr/>
        </p:nvPicPr>
        <p:blipFill>
          <a:blip r:embed="rId2"/>
          <a:stretch>
            <a:fillRect/>
          </a:stretch>
        </p:blipFill>
        <p:spPr>
          <a:xfrm>
            <a:off x="552826" y="3374572"/>
            <a:ext cx="10632829" cy="2951238"/>
          </a:xfrm>
          <a:prstGeom prst="rect">
            <a:avLst/>
          </a:prstGeom>
        </p:spPr>
      </p:pic>
    </p:spTree>
    <p:extLst>
      <p:ext uri="{BB962C8B-B14F-4D97-AF65-F5344CB8AC3E}">
        <p14:creationId xmlns:p14="http://schemas.microsoft.com/office/powerpoint/2010/main" val="1991656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矩形 9"/>
          <p:cNvSpPr/>
          <p:nvPr/>
        </p:nvSpPr>
        <p:spPr>
          <a:xfrm>
            <a:off x="0" y="3430018"/>
            <a:ext cx="12192000" cy="3427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zh-CN" dirty="0">
                <a:latin typeface="Calibri" charset="0"/>
              </a:rPr>
              <a:t> </a:t>
            </a:r>
            <a:endParaRPr lang="zh-CN" altLang="en-US" dirty="0"/>
          </a:p>
        </p:txBody>
      </p:sp>
      <p:sp>
        <p:nvSpPr>
          <p:cNvPr id="26" name="矩形 25"/>
          <p:cNvSpPr/>
          <p:nvPr/>
        </p:nvSpPr>
        <p:spPr>
          <a:xfrm>
            <a:off x="5375421" y="163062"/>
            <a:ext cx="334407" cy="461665"/>
          </a:xfrm>
          <a:prstGeom prst="rect">
            <a:avLst/>
          </a:prstGeom>
        </p:spPr>
        <p:txBody>
          <a:bodyPr wrap="none">
            <a:spAutoFit/>
          </a:bodyPr>
          <a:lstStyle/>
          <a:p>
            <a:pPr defTabSz="913755" fontAlgn="base">
              <a:spcBef>
                <a:spcPct val="0"/>
              </a:spcBef>
              <a:spcAft>
                <a:spcPct val="0"/>
              </a:spcAft>
            </a:pPr>
            <a:endParaRPr lang="en-US" altLang="zh-CN" sz="2400" b="1" dirty="0">
              <a:solidFill>
                <a:schemeClr val="accent2"/>
              </a:solidFill>
            </a:endParaRPr>
          </a:p>
        </p:txBody>
      </p:sp>
      <p:sp>
        <p:nvSpPr>
          <p:cNvPr id="3" name="Rectangle 2"/>
          <p:cNvSpPr/>
          <p:nvPr/>
        </p:nvSpPr>
        <p:spPr>
          <a:xfrm>
            <a:off x="6472058" y="210649"/>
            <a:ext cx="5400000" cy="3046988"/>
          </a:xfrm>
          <a:prstGeom prst="rect">
            <a:avLst/>
          </a:prstGeom>
          <a:ln>
            <a:solidFill>
              <a:schemeClr val="accent1">
                <a:lumMod val="20000"/>
                <a:lumOff val="80000"/>
              </a:schemeClr>
            </a:solidFill>
          </a:ln>
        </p:spPr>
        <p:txBody>
          <a:bodyPr wrap="square">
            <a:spAutoFit/>
          </a:bodyPr>
          <a:lstStyle/>
          <a:p>
            <a:r>
              <a:rPr lang="zh-CN" altLang="en-US" sz="2400" dirty="0" smtClean="0">
                <a:solidFill>
                  <a:schemeClr val="bg1"/>
                </a:solidFill>
                <a:latin typeface="Calibri" charset="0"/>
              </a:rPr>
              <a:t>基因矩阵</a:t>
            </a:r>
            <a:r>
              <a:rPr lang="en-US" altLang="zh-CN" sz="2400" dirty="0" smtClean="0">
                <a:solidFill>
                  <a:schemeClr val="bg1"/>
                </a:solidFill>
                <a:latin typeface="Calibri" charset="0"/>
              </a:rPr>
              <a:t>[C, A; T, G]</a:t>
            </a:r>
            <a:r>
              <a:rPr lang="en-US" altLang="zh-CN" sz="2400" baseline="30000" dirty="0" smtClean="0">
                <a:solidFill>
                  <a:schemeClr val="bg1"/>
                </a:solidFill>
                <a:latin typeface="Calibri" charset="0"/>
              </a:rPr>
              <a:t>(3 </a:t>
            </a:r>
            <a:r>
              <a:rPr lang="zh-CN" altLang="en-US" sz="2400" dirty="0" smtClean="0">
                <a:solidFill>
                  <a:schemeClr val="bg1"/>
                </a:solidFill>
                <a:latin typeface="Calibri" charset="0"/>
              </a:rPr>
              <a:t>对称属性</a:t>
            </a:r>
            <a:r>
              <a:rPr lang="en-US" altLang="zh-CN" sz="2400" dirty="0" smtClean="0">
                <a:solidFill>
                  <a:schemeClr val="bg1"/>
                </a:solidFill>
                <a:latin typeface="Calibri" charset="0"/>
              </a:rPr>
              <a:t/>
            </a:r>
            <a:br>
              <a:rPr lang="en-US" altLang="zh-CN" sz="2400" dirty="0" smtClean="0">
                <a:solidFill>
                  <a:schemeClr val="bg1"/>
                </a:solidFill>
                <a:latin typeface="Calibri" charset="0"/>
              </a:rPr>
            </a:br>
            <a:endParaRPr lang="en-US" altLang="zh-CN" sz="2400" dirty="0" smtClean="0">
              <a:solidFill>
                <a:schemeClr val="bg1"/>
              </a:solidFill>
              <a:latin typeface="Calibri" charset="0"/>
            </a:endParaRPr>
          </a:p>
          <a:p>
            <a:r>
              <a:rPr lang="en-US" altLang="zh-CN" sz="2400" dirty="0" smtClean="0">
                <a:solidFill>
                  <a:schemeClr val="bg1"/>
                </a:solidFill>
                <a:latin typeface="Calibri" charset="0"/>
              </a:rPr>
              <a:t>1) </a:t>
            </a:r>
            <a:r>
              <a:rPr lang="zh-CN" altLang="en-US" sz="2400" dirty="0" smtClean="0">
                <a:solidFill>
                  <a:schemeClr val="bg1"/>
                </a:solidFill>
                <a:latin typeface="Calibri" charset="0"/>
              </a:rPr>
              <a:t>左右两部分的矩阵拼合是互相反对称的，任何一个单元，都是相对另外一部分反对称的，具有相反的颜色。</a:t>
            </a:r>
            <a:r>
              <a:rPr lang="es-MX" altLang="zh-CN" sz="2400" dirty="0" smtClean="0">
                <a:solidFill>
                  <a:schemeClr val="bg1"/>
                </a:solidFill>
                <a:latin typeface="Calibri" charset="0"/>
              </a:rPr>
              <a:t/>
            </a:r>
            <a:br>
              <a:rPr lang="es-MX" altLang="zh-CN" sz="2400" dirty="0" smtClean="0">
                <a:solidFill>
                  <a:schemeClr val="bg1"/>
                </a:solidFill>
                <a:latin typeface="Calibri" charset="0"/>
              </a:rPr>
            </a:br>
            <a:endParaRPr lang="es-MX" altLang="zh-CN" sz="2400" dirty="0" smtClean="0">
              <a:solidFill>
                <a:schemeClr val="bg1"/>
              </a:solidFill>
              <a:latin typeface="Calibri" charset="0"/>
            </a:endParaRPr>
          </a:p>
          <a:p>
            <a:r>
              <a:rPr lang="en-US" altLang="zh-CN" sz="2400" dirty="0" smtClean="0">
                <a:solidFill>
                  <a:schemeClr val="bg1"/>
                </a:solidFill>
                <a:latin typeface="Calibri" charset="0"/>
              </a:rPr>
              <a:t>2) </a:t>
            </a:r>
            <a:r>
              <a:rPr lang="zh-CN" altLang="en-US" sz="2400" dirty="0" smtClean="0">
                <a:solidFill>
                  <a:schemeClr val="bg1"/>
                </a:solidFill>
                <a:latin typeface="Calibri" charset="0"/>
              </a:rPr>
              <a:t>从拼合的角度来说，每个象限沿着对角线是相同的。</a:t>
            </a:r>
            <a:endParaRPr lang="zh-CN" altLang="en-US" sz="2400" dirty="0">
              <a:solidFill>
                <a:schemeClr val="bg1"/>
              </a:solidFill>
            </a:endParaRPr>
          </a:p>
        </p:txBody>
      </p:sp>
      <p:sp>
        <p:nvSpPr>
          <p:cNvPr id="4" name="Rectangle 3"/>
          <p:cNvSpPr/>
          <p:nvPr/>
        </p:nvSpPr>
        <p:spPr>
          <a:xfrm>
            <a:off x="0" y="184666"/>
            <a:ext cx="6096000" cy="3046988"/>
          </a:xfrm>
          <a:prstGeom prst="rect">
            <a:avLst/>
          </a:prstGeom>
        </p:spPr>
        <p:txBody>
          <a:bodyPr wrap="square">
            <a:spAutoFit/>
          </a:bodyPr>
          <a:lstStyle/>
          <a:p>
            <a:pPr lvl="0"/>
            <a:r>
              <a:rPr lang="en-US" altLang="zh-CN" sz="2400" dirty="0">
                <a:latin typeface="Calibri" charset="0"/>
              </a:rPr>
              <a:t>Symmetrical properties of the </a:t>
            </a:r>
            <a:r>
              <a:rPr lang="en-US" altLang="zh-CN" sz="2400" dirty="0" smtClean="0">
                <a:latin typeface="Calibri" charset="0"/>
              </a:rPr>
              <a:t>genomatrix: </a:t>
            </a:r>
            <a:endParaRPr lang="en-US" altLang="zh-CN" sz="2400" dirty="0">
              <a:latin typeface="Calibri" charset="0"/>
            </a:endParaRPr>
          </a:p>
          <a:p>
            <a:pPr lvl="0"/>
            <a:r>
              <a:rPr lang="en-US" altLang="zh-CN" sz="2400" dirty="0">
                <a:latin typeface="Calibri" charset="0"/>
              </a:rPr>
              <a:t>     1)</a:t>
            </a:r>
            <a:r>
              <a:rPr lang="es-MX" altLang="zh-CN" sz="2400" dirty="0">
                <a:latin typeface="Calibri" charset="0"/>
              </a:rPr>
              <a:t> The left and right halves of the matrix mosaic are  </a:t>
            </a:r>
            <a:r>
              <a:rPr lang="es-MX" altLang="zh-CN" sz="2400" dirty="0" smtClean="0">
                <a:latin typeface="Calibri" charset="0"/>
              </a:rPr>
              <a:t>mirror-anti-symmetric </a:t>
            </a:r>
            <a:r>
              <a:rPr lang="es-MX" altLang="zh-CN" sz="2400" dirty="0">
                <a:latin typeface="Calibri" charset="0"/>
              </a:rPr>
              <a:t>each to other in its colors: </a:t>
            </a:r>
            <a:r>
              <a:rPr lang="es-MX" altLang="zh-CN" sz="2400" dirty="0" smtClean="0">
                <a:latin typeface="Calibri" charset="0"/>
              </a:rPr>
              <a:t>any </a:t>
            </a:r>
            <a:r>
              <a:rPr lang="es-MX" altLang="zh-CN" sz="2400" dirty="0">
                <a:latin typeface="Calibri" charset="0"/>
              </a:rPr>
              <a:t>pair of cells, disposed by mirror-symmetrical </a:t>
            </a:r>
            <a:r>
              <a:rPr lang="es-MX" altLang="zh-CN" sz="2400" dirty="0" smtClean="0">
                <a:latin typeface="Calibri" charset="0"/>
              </a:rPr>
              <a:t> </a:t>
            </a:r>
            <a:r>
              <a:rPr lang="es-MX" altLang="zh-CN" sz="2400" dirty="0" smtClean="0">
                <a:latin typeface="Calibri" charset="0"/>
              </a:rPr>
              <a:t>manner </a:t>
            </a:r>
            <a:r>
              <a:rPr lang="es-MX" altLang="zh-CN" sz="2400" dirty="0">
                <a:latin typeface="Calibri" charset="0"/>
              </a:rPr>
              <a:t>in the halves, possesses the opposite colors;</a:t>
            </a:r>
          </a:p>
          <a:p>
            <a:pPr lvl="0"/>
            <a:r>
              <a:rPr lang="es-MX" altLang="zh-CN" sz="2400" dirty="0">
                <a:latin typeface="Calibri" charset="0"/>
              </a:rPr>
              <a:t>     2) both quadrants along each diagonals are </a:t>
            </a:r>
            <a:r>
              <a:rPr lang="es-MX" altLang="zh-CN" sz="2400" dirty="0" smtClean="0">
                <a:latin typeface="Calibri" charset="0"/>
              </a:rPr>
              <a:t>identical  </a:t>
            </a:r>
            <a:r>
              <a:rPr lang="es-MX" altLang="zh-CN" sz="2400" dirty="0" smtClean="0">
                <a:latin typeface="Calibri" charset="0"/>
              </a:rPr>
              <a:t>from </a:t>
            </a:r>
            <a:r>
              <a:rPr lang="es-MX" altLang="zh-CN" sz="2400" dirty="0">
                <a:latin typeface="Calibri" charset="0"/>
              </a:rPr>
              <a:t>the viewpoint of their mosaic</a:t>
            </a:r>
            <a:r>
              <a:rPr lang="zh-CN" altLang="en-US" sz="2400" dirty="0">
                <a:latin typeface="Calibri" charset="0"/>
              </a:rPr>
              <a:t>。</a:t>
            </a:r>
            <a:endParaRPr lang="zh-CN" altLang="en-US" sz="2400" dirty="0"/>
          </a:p>
        </p:txBody>
      </p:sp>
      <p:pic>
        <p:nvPicPr>
          <p:cNvPr id="17" name="Picture 16"/>
          <p:cNvPicPr>
            <a:picLocks noChangeAspect="1"/>
          </p:cNvPicPr>
          <p:nvPr/>
        </p:nvPicPr>
        <p:blipFill>
          <a:blip r:embed="rId2"/>
          <a:stretch>
            <a:fillRect/>
          </a:stretch>
        </p:blipFill>
        <p:spPr>
          <a:xfrm>
            <a:off x="1913189" y="3655179"/>
            <a:ext cx="7258869" cy="2686353"/>
          </a:xfrm>
          <a:prstGeom prst="rect">
            <a:avLst/>
          </a:prstGeom>
        </p:spPr>
      </p:pic>
    </p:spTree>
    <p:extLst>
      <p:ext uri="{BB962C8B-B14F-4D97-AF65-F5344CB8AC3E}">
        <p14:creationId xmlns:p14="http://schemas.microsoft.com/office/powerpoint/2010/main" val="35091009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5" name="矩形 34"/>
          <p:cNvSpPr/>
          <p:nvPr/>
        </p:nvSpPr>
        <p:spPr>
          <a:xfrm>
            <a:off x="0" y="136953"/>
            <a:ext cx="7486650" cy="5084468"/>
          </a:xfrm>
          <a:prstGeom prst="rect">
            <a:avLst/>
          </a:prstGeom>
        </p:spPr>
        <p:txBody>
          <a:bodyPr wrap="square">
            <a:spAutoFit/>
          </a:bodyPr>
          <a:lstStyle/>
          <a:p>
            <a:pPr>
              <a:lnSpc>
                <a:spcPct val="90000"/>
              </a:lnSpc>
              <a:buNone/>
              <a:defRPr/>
            </a:pPr>
            <a:r>
              <a:rPr lang="es-MX" altLang="zh-CN" sz="2400" dirty="0"/>
              <a:t>3) Mosaics of all </a:t>
            </a:r>
            <a:r>
              <a:rPr lang="es-MX" altLang="zh-CN" sz="2400" dirty="0" smtClean="0"/>
              <a:t>columns have </a:t>
            </a:r>
            <a:r>
              <a:rPr lang="es-MX" altLang="zh-CN" sz="2400" dirty="0"/>
              <a:t>a meander-line character, </a:t>
            </a:r>
            <a:r>
              <a:rPr lang="es-MX" altLang="zh-CN" sz="2400" dirty="0" smtClean="0"/>
              <a:t>which </a:t>
            </a:r>
            <a:r>
              <a:rPr lang="es-MX" altLang="zh-CN" sz="2400" dirty="0"/>
              <a:t>is identical to some of Walsh functions. </a:t>
            </a:r>
            <a:br>
              <a:rPr lang="es-MX" altLang="zh-CN" sz="2400" dirty="0"/>
            </a:br>
            <a:r>
              <a:rPr lang="es-MX" altLang="zh-CN" sz="2400" dirty="0" smtClean="0"/>
              <a:t>     </a:t>
            </a:r>
            <a:r>
              <a:rPr lang="en-US" altLang="zh-CN" sz="2400" dirty="0" smtClean="0">
                <a:cs typeface="Times New Roman" charset="0"/>
              </a:rPr>
              <a:t>It </a:t>
            </a:r>
            <a:r>
              <a:rPr lang="en-US" altLang="zh-CN" sz="2400" dirty="0">
                <a:cs typeface="Times New Roman" charset="0"/>
              </a:rPr>
              <a:t>should be noted that a huge quantity 64! ≈ </a:t>
            </a:r>
            <a:r>
              <a:rPr lang="en-US" altLang="zh-CN" sz="2400" b="1" dirty="0">
                <a:cs typeface="Times New Roman" charset="0"/>
              </a:rPr>
              <a:t>10</a:t>
            </a:r>
            <a:r>
              <a:rPr lang="en-US" altLang="zh-CN" sz="2400" b="1" baseline="30000" dirty="0">
                <a:cs typeface="Times New Roman" charset="0"/>
              </a:rPr>
              <a:t>89</a:t>
            </a:r>
            <a:r>
              <a:rPr lang="en-US" altLang="zh-CN" sz="2400" dirty="0">
                <a:cs typeface="Times New Roman" charset="0"/>
              </a:rPr>
              <a:t> of variants exists for dispositions of 64 triplets in the (8*8)-matrix. For comparison, the modern physics estimates time of existence of the Universe in </a:t>
            </a:r>
            <a:r>
              <a:rPr lang="en-US" altLang="zh-CN" sz="2400" b="1" dirty="0" smtClean="0">
                <a:cs typeface="Times New Roman" charset="0"/>
              </a:rPr>
              <a:t>10</a:t>
            </a:r>
            <a:r>
              <a:rPr lang="en-US" altLang="zh-CN" sz="2400" b="1" baseline="30000" dirty="0" smtClean="0">
                <a:cs typeface="Times New Roman" charset="0"/>
              </a:rPr>
              <a:t>17</a:t>
            </a:r>
            <a:r>
              <a:rPr lang="en-US" altLang="zh-CN" sz="2400" dirty="0" smtClean="0">
                <a:cs typeface="Times New Roman" charset="0"/>
              </a:rPr>
              <a:t> </a:t>
            </a:r>
            <a:r>
              <a:rPr lang="en-US" altLang="zh-CN" sz="2400" dirty="0">
                <a:cs typeface="Times New Roman" charset="0"/>
              </a:rPr>
              <a:t>seconds. It is obvious that an accidental disposition </a:t>
            </a:r>
            <a:endParaRPr lang="en-US" altLang="zh-CN" sz="2400" dirty="0" smtClean="0">
              <a:cs typeface="Times New Roman" charset="0"/>
            </a:endParaRPr>
          </a:p>
          <a:p>
            <a:pPr>
              <a:lnSpc>
                <a:spcPct val="90000"/>
              </a:lnSpc>
              <a:buNone/>
              <a:defRPr/>
            </a:pPr>
            <a:r>
              <a:rPr lang="en-US" altLang="zh-CN" sz="2400" dirty="0" smtClean="0">
                <a:cs typeface="Times New Roman" charset="0"/>
              </a:rPr>
              <a:t>of </a:t>
            </a:r>
            <a:r>
              <a:rPr lang="en-US" altLang="zh-CN" sz="2400" dirty="0">
                <a:cs typeface="Times New Roman" charset="0"/>
              </a:rPr>
              <a:t>the 20 amino acids and the corresponding triplets in a (8*8)-matrix will give almost never any </a:t>
            </a:r>
            <a:r>
              <a:rPr lang="en-US" altLang="zh-CN" sz="2400" dirty="0" smtClean="0">
                <a:cs typeface="Times New Roman" charset="0"/>
              </a:rPr>
              <a:t>symmetry. </a:t>
            </a:r>
            <a:r>
              <a:rPr lang="en-US" sz="2400" dirty="0">
                <a:cs typeface="Times New Roman" charset="0"/>
              </a:rPr>
              <a:t>But in genetics we have wonderful symmetries in the location of black and white </a:t>
            </a:r>
            <a:r>
              <a:rPr lang="en-US" sz="2400" dirty="0" smtClean="0">
                <a:cs typeface="Times New Roman" charset="0"/>
              </a:rPr>
              <a:t>triplets.</a:t>
            </a:r>
            <a:r>
              <a:rPr lang="en-US" altLang="zh-CN" sz="2400" dirty="0">
                <a:solidFill>
                  <a:srgbClr val="0F2B37"/>
                </a:solidFill>
                <a:latin typeface="Times New Roman" charset="0"/>
                <a:cs typeface="Times New Roman" charset="0"/>
              </a:rPr>
              <a:t/>
            </a:r>
            <a:br>
              <a:rPr lang="en-US" altLang="zh-CN" sz="2400" dirty="0">
                <a:solidFill>
                  <a:srgbClr val="0F2B37"/>
                </a:solidFill>
                <a:latin typeface="Times New Roman" charset="0"/>
                <a:cs typeface="Times New Roman" charset="0"/>
              </a:rPr>
            </a:br>
            <a:r>
              <a:rPr lang="en-US" altLang="zh-CN" sz="2400" dirty="0">
                <a:latin typeface="Times New Roman" charset="0"/>
                <a:cs typeface="Times New Roman" charset="0"/>
              </a:rPr>
              <a:t/>
            </a:r>
            <a:br>
              <a:rPr lang="en-US" altLang="zh-CN" sz="2400" dirty="0">
                <a:latin typeface="Times New Roman" charset="0"/>
                <a:cs typeface="Times New Roman" charset="0"/>
              </a:rPr>
            </a:br>
            <a:r>
              <a:rPr lang="ru-RU" altLang="zh-CN" sz="2400" dirty="0">
                <a:latin typeface="Times New Roman" charset="0"/>
                <a:cs typeface="Times New Roman" charset="0"/>
              </a:rPr>
              <a:t> </a:t>
            </a:r>
            <a:r>
              <a:rPr lang="en-US" altLang="zh-CN" sz="2400" dirty="0">
                <a:latin typeface="Times New Roman" charset="0"/>
                <a:cs typeface="Times New Roman" charset="0"/>
              </a:rPr>
              <a:t>  </a:t>
            </a:r>
            <a:r>
              <a:rPr lang="en-US" altLang="zh-CN" sz="2400" dirty="0">
                <a:solidFill>
                  <a:srgbClr val="0F2B37"/>
                </a:solidFill>
                <a:latin typeface="Times New Roman" charset="0"/>
                <a:cs typeface="Times New Roman" charset="0"/>
              </a:rPr>
              <a:t/>
            </a:r>
            <a:br>
              <a:rPr lang="en-US" altLang="zh-CN" sz="2400" dirty="0">
                <a:solidFill>
                  <a:srgbClr val="0F2B37"/>
                </a:solidFill>
                <a:latin typeface="Times New Roman" charset="0"/>
                <a:cs typeface="Times New Roman" charset="0"/>
              </a:rPr>
            </a:br>
            <a:endParaRPr lang="ru-RU" altLang="zh-CN" sz="2400" dirty="0">
              <a:solidFill>
                <a:srgbClr val="0F2B37"/>
              </a:solidFill>
              <a:latin typeface="Times New Roman" charset="0"/>
              <a:cs typeface="Times New Roman" charset="0"/>
            </a:endParaRPr>
          </a:p>
        </p:txBody>
      </p:sp>
      <p:sp>
        <p:nvSpPr>
          <p:cNvPr id="37" name="矩形 36"/>
          <p:cNvSpPr/>
          <p:nvPr/>
        </p:nvSpPr>
        <p:spPr>
          <a:xfrm>
            <a:off x="-18040" y="4203018"/>
            <a:ext cx="12419590" cy="276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5" name="矩形 44"/>
          <p:cNvSpPr/>
          <p:nvPr/>
        </p:nvSpPr>
        <p:spPr>
          <a:xfrm>
            <a:off x="7486650" y="136953"/>
            <a:ext cx="4672504" cy="3420000"/>
          </a:xfrm>
          <a:prstGeom prst="rect">
            <a:avLst/>
          </a:prstGeom>
          <a:ln>
            <a:solidFill>
              <a:schemeClr val="accent1">
                <a:lumMod val="20000"/>
                <a:lumOff val="80000"/>
              </a:schemeClr>
            </a:solidFill>
          </a:ln>
        </p:spPr>
        <p:txBody>
          <a:bodyPr wrap="square">
            <a:spAutoFit/>
          </a:bodyPr>
          <a:lstStyle/>
          <a:p>
            <a:r>
              <a:rPr lang="en-US" altLang="zh-CN" sz="2400" dirty="0" smtClean="0">
                <a:solidFill>
                  <a:schemeClr val="bg1"/>
                </a:solidFill>
              </a:rPr>
              <a:t>3) </a:t>
            </a:r>
            <a:r>
              <a:rPr lang="zh-CN" altLang="en-US" sz="2400" dirty="0" smtClean="0">
                <a:solidFill>
                  <a:schemeClr val="bg1"/>
                </a:solidFill>
              </a:rPr>
              <a:t>拼</a:t>
            </a:r>
            <a:r>
              <a:rPr lang="zh-CN" altLang="en-US" sz="2200" dirty="0" smtClean="0">
                <a:solidFill>
                  <a:schemeClr val="bg1"/>
                </a:solidFill>
              </a:rPr>
              <a:t>合</a:t>
            </a:r>
            <a:r>
              <a:rPr lang="zh-CN" altLang="en-US" sz="2200" dirty="0">
                <a:solidFill>
                  <a:schemeClr val="bg1"/>
                </a:solidFill>
              </a:rPr>
              <a:t>的所有的行都有一个曲折线，这个和</a:t>
            </a:r>
            <a:r>
              <a:rPr lang="es-MX" altLang="zh-CN" sz="2200" dirty="0">
                <a:solidFill>
                  <a:schemeClr val="bg1"/>
                </a:solidFill>
              </a:rPr>
              <a:t>Walsh</a:t>
            </a:r>
            <a:r>
              <a:rPr lang="zh-CN" altLang="en-US" sz="2200" dirty="0">
                <a:solidFill>
                  <a:schemeClr val="bg1"/>
                </a:solidFill>
              </a:rPr>
              <a:t>函数是有些相同的。</a:t>
            </a:r>
            <a:r>
              <a:rPr lang="es-MX" altLang="zh-CN" sz="2200" dirty="0">
                <a:solidFill>
                  <a:schemeClr val="bg1"/>
                </a:solidFill>
              </a:rPr>
              <a:t/>
            </a:r>
            <a:br>
              <a:rPr lang="es-MX" altLang="zh-CN" sz="2200" dirty="0">
                <a:solidFill>
                  <a:schemeClr val="bg1"/>
                </a:solidFill>
              </a:rPr>
            </a:br>
            <a:endParaRPr lang="es-MX" altLang="zh-CN" sz="2200" dirty="0">
              <a:solidFill>
                <a:schemeClr val="bg1"/>
              </a:solidFill>
            </a:endParaRPr>
          </a:p>
          <a:p>
            <a:r>
              <a:rPr lang="zh-CN" altLang="en-US" sz="2200" dirty="0">
                <a:solidFill>
                  <a:schemeClr val="bg1"/>
                </a:solidFill>
                <a:cs typeface="Times New Roman" charset="0"/>
              </a:rPr>
              <a:t>需要注意</a:t>
            </a:r>
            <a:r>
              <a:rPr lang="en-US" altLang="zh-CN" sz="2200" dirty="0">
                <a:solidFill>
                  <a:schemeClr val="bg1"/>
                </a:solidFill>
                <a:cs typeface="Times New Roman" charset="0"/>
              </a:rPr>
              <a:t>64! ≈ 1089</a:t>
            </a:r>
            <a:r>
              <a:rPr lang="zh-CN" altLang="en-US" sz="2200" dirty="0">
                <a:solidFill>
                  <a:schemeClr val="bg1"/>
                </a:solidFill>
                <a:cs typeface="Times New Roman" charset="0"/>
              </a:rPr>
              <a:t>，这样一个巨大数量的变异将放生在一个</a:t>
            </a:r>
            <a:r>
              <a:rPr lang="en-US" altLang="zh-CN" sz="2200" dirty="0">
                <a:solidFill>
                  <a:schemeClr val="bg1"/>
                </a:solidFill>
                <a:cs typeface="Times New Roman" charset="0"/>
              </a:rPr>
              <a:t>(8*8)-</a:t>
            </a:r>
            <a:r>
              <a:rPr lang="zh-CN" altLang="en-US" sz="2200" dirty="0">
                <a:solidFill>
                  <a:schemeClr val="bg1"/>
                </a:solidFill>
                <a:cs typeface="Times New Roman" charset="0"/>
              </a:rPr>
              <a:t>的矩阵中的</a:t>
            </a:r>
            <a:r>
              <a:rPr lang="en-US" altLang="zh-CN" sz="2200" dirty="0">
                <a:solidFill>
                  <a:schemeClr val="bg1"/>
                </a:solidFill>
                <a:cs typeface="Times New Roman" charset="0"/>
              </a:rPr>
              <a:t>64</a:t>
            </a:r>
            <a:r>
              <a:rPr lang="zh-CN" altLang="en-US" sz="2200" dirty="0">
                <a:solidFill>
                  <a:schemeClr val="bg1"/>
                </a:solidFill>
                <a:cs typeface="Times New Roman" charset="0"/>
              </a:rPr>
              <a:t>的三元组中。</a:t>
            </a:r>
            <a:r>
              <a:rPr lang="zh-CN" altLang="en-US" sz="2200" dirty="0">
                <a:solidFill>
                  <a:schemeClr val="bg1"/>
                </a:solidFill>
              </a:rPr>
              <a:t>相比之下</a:t>
            </a:r>
            <a:r>
              <a:rPr lang="en-US" altLang="zh-CN" sz="2200" dirty="0">
                <a:solidFill>
                  <a:schemeClr val="bg1"/>
                </a:solidFill>
              </a:rPr>
              <a:t>,</a:t>
            </a:r>
            <a:r>
              <a:rPr lang="zh-CN" altLang="en-US" sz="2200" dirty="0">
                <a:solidFill>
                  <a:schemeClr val="bg1"/>
                </a:solidFill>
              </a:rPr>
              <a:t>现代物理学估计宇宙的存在时间为</a:t>
            </a:r>
            <a:r>
              <a:rPr lang="en-US" altLang="zh-CN" sz="2200" dirty="0">
                <a:solidFill>
                  <a:schemeClr val="bg1"/>
                </a:solidFill>
              </a:rPr>
              <a:t>10</a:t>
            </a:r>
            <a:r>
              <a:rPr lang="en-US" altLang="zh-CN" sz="2200" baseline="30000" dirty="0">
                <a:solidFill>
                  <a:schemeClr val="bg1"/>
                </a:solidFill>
              </a:rPr>
              <a:t>17</a:t>
            </a:r>
            <a:r>
              <a:rPr lang="zh-CN" altLang="en-US" sz="2200" dirty="0">
                <a:solidFill>
                  <a:schemeClr val="bg1"/>
                </a:solidFill>
              </a:rPr>
              <a:t>秒。显然，一个偶然组成的</a:t>
            </a:r>
            <a:r>
              <a:rPr lang="en-US" altLang="zh-CN" sz="2200" dirty="0">
                <a:solidFill>
                  <a:schemeClr val="bg1"/>
                </a:solidFill>
              </a:rPr>
              <a:t>20</a:t>
            </a:r>
            <a:r>
              <a:rPr lang="zh-CN" altLang="en-US" sz="2200" dirty="0">
                <a:solidFill>
                  <a:schemeClr val="bg1"/>
                </a:solidFill>
              </a:rPr>
              <a:t>种氨基酸以及在相应的</a:t>
            </a:r>
            <a:r>
              <a:rPr lang="en-US" altLang="zh-CN" sz="2200" dirty="0">
                <a:solidFill>
                  <a:schemeClr val="bg1"/>
                </a:solidFill>
              </a:rPr>
              <a:t>(8*8)</a:t>
            </a:r>
            <a:r>
              <a:rPr lang="zh-CN" altLang="en-US" sz="2200" dirty="0">
                <a:solidFill>
                  <a:schemeClr val="bg1"/>
                </a:solidFill>
              </a:rPr>
              <a:t>三元矩阵中将不会给出任何的对称。</a:t>
            </a:r>
            <a:r>
              <a:rPr lang="es-MX" altLang="zh-CN" sz="2400" dirty="0">
                <a:latin typeface="Calibri" charset="0"/>
              </a:rPr>
              <a:t/>
            </a:r>
            <a:br>
              <a:rPr lang="es-MX" altLang="zh-CN" sz="2400" dirty="0">
                <a:latin typeface="Calibri" charset="0"/>
              </a:rPr>
            </a:br>
            <a:endParaRPr lang="en-US" altLang="zh-CN" sz="2400" dirty="0" smtClean="0">
              <a:solidFill>
                <a:schemeClr val="bg1"/>
              </a:solidFill>
              <a:latin typeface="Times New Roman" charset="0"/>
              <a:cs typeface="Times New Roman" charset="0"/>
            </a:endParaRPr>
          </a:p>
        </p:txBody>
      </p:sp>
      <p:pic>
        <p:nvPicPr>
          <p:cNvPr id="9" name="Picture 8"/>
          <p:cNvPicPr>
            <a:picLocks noChangeAspect="1"/>
          </p:cNvPicPr>
          <p:nvPr/>
        </p:nvPicPr>
        <p:blipFill>
          <a:blip r:embed="rId2"/>
          <a:stretch>
            <a:fillRect/>
          </a:stretch>
        </p:blipFill>
        <p:spPr>
          <a:xfrm>
            <a:off x="7167501" y="4427779"/>
            <a:ext cx="3526367" cy="2523721"/>
          </a:xfrm>
          <a:prstGeom prst="rect">
            <a:avLst/>
          </a:prstGeom>
        </p:spPr>
      </p:pic>
      <p:pic>
        <p:nvPicPr>
          <p:cNvPr id="10" name="Picture 9"/>
          <p:cNvPicPr>
            <a:picLocks noChangeAspect="1"/>
          </p:cNvPicPr>
          <p:nvPr/>
        </p:nvPicPr>
        <p:blipFill>
          <a:blip r:embed="rId3"/>
          <a:stretch>
            <a:fillRect/>
          </a:stretch>
        </p:blipFill>
        <p:spPr>
          <a:xfrm>
            <a:off x="1894172" y="4439017"/>
            <a:ext cx="4491175" cy="2512483"/>
          </a:xfrm>
          <a:prstGeom prst="rect">
            <a:avLst/>
          </a:prstGeom>
        </p:spPr>
      </p:pic>
      <p:pic>
        <p:nvPicPr>
          <p:cNvPr id="11" name="Picture 10"/>
          <p:cNvPicPr>
            <a:picLocks noChangeAspect="1"/>
          </p:cNvPicPr>
          <p:nvPr/>
        </p:nvPicPr>
        <p:blipFill>
          <a:blip r:embed="rId4"/>
          <a:stretch>
            <a:fillRect/>
          </a:stretch>
        </p:blipFill>
        <p:spPr>
          <a:xfrm>
            <a:off x="6561120" y="5653713"/>
            <a:ext cx="342900" cy="279400"/>
          </a:xfrm>
          <a:prstGeom prst="rect">
            <a:avLst/>
          </a:prstGeom>
        </p:spPr>
      </p:pic>
    </p:spTree>
    <p:extLst>
      <p:ext uri="{BB962C8B-B14F-4D97-AF65-F5344CB8AC3E}">
        <p14:creationId xmlns:p14="http://schemas.microsoft.com/office/powerpoint/2010/main" val="237276286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7683690" y="0"/>
            <a:ext cx="450830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p:cNvSpPr/>
          <p:nvPr/>
        </p:nvSpPr>
        <p:spPr>
          <a:xfrm>
            <a:off x="131259" y="366554"/>
            <a:ext cx="7552432" cy="6001642"/>
          </a:xfrm>
          <a:prstGeom prst="rect">
            <a:avLst/>
          </a:prstGeom>
        </p:spPr>
        <p:txBody>
          <a:bodyPr wrap="square">
            <a:spAutoFit/>
          </a:bodyPr>
          <a:lstStyle/>
          <a:p>
            <a:r>
              <a:rPr lang="en-US" altLang="zh-CN" sz="2400" b="1" u="sng" dirty="0">
                <a:solidFill>
                  <a:schemeClr val="bg1"/>
                </a:solidFill>
              </a:rPr>
              <a:t>Another appearance of Walsh functions in the genomatrix</a:t>
            </a:r>
            <a:endParaRPr lang="en-US" altLang="zh-CN" sz="2400" dirty="0" smtClean="0">
              <a:solidFill>
                <a:schemeClr val="bg1"/>
              </a:solidFill>
            </a:endParaRPr>
          </a:p>
          <a:p>
            <a:endParaRPr lang="en-US" altLang="zh-CN" sz="2400" dirty="0">
              <a:solidFill>
                <a:schemeClr val="bg1"/>
              </a:solidFill>
            </a:endParaRPr>
          </a:p>
          <a:p>
            <a:r>
              <a:rPr lang="en-US" altLang="zh-CN" sz="2400" dirty="0" smtClean="0">
                <a:solidFill>
                  <a:schemeClr val="bg1"/>
                </a:solidFill>
              </a:rPr>
              <a:t>Inside </a:t>
            </a:r>
            <a:r>
              <a:rPr lang="en-US" altLang="zh-CN" sz="2400" dirty="0">
                <a:solidFill>
                  <a:schemeClr val="bg1"/>
                </a:solidFill>
              </a:rPr>
              <a:t>the DNA-alphabet A, C, G, T, thymine T has a unique status and differs from other three letters: </a:t>
            </a:r>
            <a:r>
              <a:rPr lang="en-US" altLang="zh-CN" sz="2400" b="1" u="sng" dirty="0">
                <a:solidFill>
                  <a:schemeClr val="bg1"/>
                </a:solidFill>
              </a:rPr>
              <a:t/>
            </a:r>
            <a:br>
              <a:rPr lang="en-US" altLang="zh-CN" sz="2400" b="1" u="sng" dirty="0">
                <a:solidFill>
                  <a:schemeClr val="bg1"/>
                </a:solidFill>
              </a:rPr>
            </a:br>
            <a:endParaRPr lang="en-US" altLang="zh-CN" sz="2400" b="1" u="sng" dirty="0">
              <a:solidFill>
                <a:schemeClr val="bg1"/>
              </a:solidFill>
            </a:endParaRPr>
          </a:p>
          <a:p>
            <a:r>
              <a:rPr lang="en-US" altLang="zh-CN" sz="2400" dirty="0">
                <a:solidFill>
                  <a:schemeClr val="bg1"/>
                </a:solidFill>
              </a:rPr>
              <a:t>1) only thymine T is replaced by another molecule U(uracil) in transferring from DNA to RNA; </a:t>
            </a:r>
            <a:br>
              <a:rPr lang="en-US" altLang="zh-CN" sz="2400" dirty="0">
                <a:solidFill>
                  <a:schemeClr val="bg1"/>
                </a:solidFill>
              </a:rPr>
            </a:br>
            <a:endParaRPr lang="en-US" altLang="zh-CN" sz="2400" dirty="0">
              <a:solidFill>
                <a:schemeClr val="bg1"/>
              </a:solidFill>
            </a:endParaRPr>
          </a:p>
          <a:p>
            <a:r>
              <a:rPr lang="en-US" altLang="zh-CN" sz="2400" dirty="0">
                <a:solidFill>
                  <a:schemeClr val="bg1"/>
                </a:solidFill>
              </a:rPr>
              <a:t>2) only thymine T hasn’t the  functionally </a:t>
            </a:r>
            <a:br>
              <a:rPr lang="en-US" altLang="zh-CN" sz="2400" dirty="0">
                <a:solidFill>
                  <a:schemeClr val="bg1"/>
                </a:solidFill>
              </a:rPr>
            </a:br>
            <a:r>
              <a:rPr lang="en-US" altLang="zh-CN" sz="2400" dirty="0">
                <a:solidFill>
                  <a:schemeClr val="bg1"/>
                </a:solidFill>
              </a:rPr>
              <a:t>   important amino group NH</a:t>
            </a:r>
            <a:r>
              <a:rPr lang="en-US" altLang="zh-CN" sz="2400" baseline="-25000" dirty="0">
                <a:solidFill>
                  <a:schemeClr val="bg1"/>
                </a:solidFill>
              </a:rPr>
              <a:t>2</a:t>
            </a:r>
            <a:r>
              <a:rPr lang="en-US" altLang="zh-CN" sz="2400" dirty="0">
                <a:solidFill>
                  <a:schemeClr val="bg1"/>
                </a:solidFill>
              </a:rPr>
              <a:t>.</a:t>
            </a:r>
          </a:p>
          <a:p>
            <a:r>
              <a:rPr lang="en-US" altLang="zh-CN" sz="2400" dirty="0" smtClean="0">
                <a:solidFill>
                  <a:schemeClr val="bg1"/>
                </a:solidFill>
              </a:rPr>
              <a:t>     This </a:t>
            </a:r>
            <a:r>
              <a:rPr lang="en-US" altLang="zh-CN" sz="2400" dirty="0">
                <a:solidFill>
                  <a:schemeClr val="bg1"/>
                </a:solidFill>
              </a:rPr>
              <a:t>binary opposition can be expressed </a:t>
            </a:r>
            <a:br>
              <a:rPr lang="en-US" altLang="zh-CN" sz="2400" dirty="0">
                <a:solidFill>
                  <a:schemeClr val="bg1"/>
                </a:solidFill>
              </a:rPr>
            </a:br>
            <a:r>
              <a:rPr lang="en-US" altLang="zh-CN" sz="2400" dirty="0">
                <a:solidFill>
                  <a:schemeClr val="bg1"/>
                </a:solidFill>
              </a:rPr>
              <a:t>as: </a:t>
            </a:r>
            <a:r>
              <a:rPr lang="en-US" altLang="zh-CN" sz="2400" b="1" dirty="0">
                <a:solidFill>
                  <a:schemeClr val="bg1"/>
                </a:solidFill>
              </a:rPr>
              <a:t>A=C=G= +1, T= -1</a:t>
            </a:r>
            <a:r>
              <a:rPr lang="en-US" altLang="zh-CN" sz="2400" dirty="0" smtClean="0">
                <a:solidFill>
                  <a:schemeClr val="bg1"/>
                </a:solidFill>
              </a:rPr>
              <a:t>. Correspondingly in </a:t>
            </a:r>
            <a:r>
              <a:rPr lang="en-US" altLang="zh-CN" sz="2400" dirty="0">
                <a:solidFill>
                  <a:schemeClr val="bg1"/>
                </a:solidFill>
              </a:rPr>
              <a:t>each triplet all its letters can be replaced to these numbers to represent numerically the triplet as the product of these numbers. </a:t>
            </a:r>
            <a:endParaRPr lang="ru-RU" altLang="zh-CN" sz="2400" dirty="0">
              <a:solidFill>
                <a:schemeClr val="bg1"/>
              </a:solidFill>
              <a:latin typeface="Times New Roman" charset="0"/>
              <a:cs typeface="Times New Roman" charset="0"/>
            </a:endParaRPr>
          </a:p>
        </p:txBody>
      </p:sp>
      <p:sp>
        <p:nvSpPr>
          <p:cNvPr id="33" name="矩形 32"/>
          <p:cNvSpPr/>
          <p:nvPr/>
        </p:nvSpPr>
        <p:spPr>
          <a:xfrm>
            <a:off x="8010659" y="122297"/>
            <a:ext cx="4073488" cy="6247864"/>
          </a:xfrm>
          <a:prstGeom prst="rect">
            <a:avLst/>
          </a:prstGeom>
          <a:ln>
            <a:solidFill>
              <a:schemeClr val="accent1"/>
            </a:solidFill>
          </a:ln>
        </p:spPr>
        <p:txBody>
          <a:bodyPr wrap="square">
            <a:spAutoFit/>
          </a:bodyPr>
          <a:lstStyle/>
          <a:p>
            <a:r>
              <a:rPr lang="zh-CN" altLang="en-US" sz="2000" dirty="0" smtClean="0">
                <a:latin typeface="Times New Roman" charset="0"/>
                <a:cs typeface="Times New Roman" charset="0"/>
              </a:rPr>
              <a:t>可以以矩阵</a:t>
            </a:r>
            <a:r>
              <a:rPr lang="en-US" altLang="zh-CN" sz="2000" dirty="0">
                <a:latin typeface="Times New Roman" charset="0"/>
                <a:cs typeface="Times New Roman" charset="0"/>
              </a:rPr>
              <a:t>P</a:t>
            </a:r>
            <a:r>
              <a:rPr lang="en-US" altLang="zh-CN" sz="2000" baseline="-30000" dirty="0">
                <a:latin typeface="Times New Roman" charset="0"/>
                <a:cs typeface="Times New Roman" charset="0"/>
              </a:rPr>
              <a:t>MUSIC</a:t>
            </a:r>
            <a:r>
              <a:rPr lang="en-US" altLang="zh-CN" sz="2000" baseline="30000" dirty="0">
                <a:latin typeface="Times New Roman" charset="0"/>
                <a:cs typeface="Times New Roman" charset="0"/>
              </a:rPr>
              <a:t>(n</a:t>
            </a:r>
            <a:r>
              <a:rPr lang="zh-CN" altLang="en-US" sz="2000" baseline="30000" dirty="0" smtClean="0">
                <a:latin typeface="Times New Roman" charset="0"/>
                <a:cs typeface="Times New Roman" charset="0"/>
              </a:rPr>
              <a:t>）</a:t>
            </a:r>
            <a:r>
              <a:rPr lang="en-US" altLang="zh-CN" sz="2000" dirty="0"/>
              <a:t> </a:t>
            </a:r>
            <a:r>
              <a:rPr lang="en-US" altLang="zh-CN" sz="2000" dirty="0">
                <a:latin typeface="Times New Roman" charset="0"/>
                <a:cs typeface="Times New Roman" charset="0"/>
              </a:rPr>
              <a:t> </a:t>
            </a:r>
            <a:r>
              <a:rPr lang="zh-CN" altLang="en-US" sz="2000" dirty="0">
                <a:latin typeface="Times New Roman" charset="0"/>
                <a:cs typeface="Times New Roman" charset="0"/>
              </a:rPr>
              <a:t>每一个基因矩阵</a:t>
            </a:r>
            <a:r>
              <a:rPr lang="en-US" altLang="zh-CN" sz="2000" dirty="0">
                <a:latin typeface="Times New Roman" charset="0"/>
                <a:cs typeface="Times New Roman" charset="0"/>
              </a:rPr>
              <a:t>P</a:t>
            </a:r>
            <a:r>
              <a:rPr lang="en-US" altLang="zh-CN" sz="2000" baseline="-30000" dirty="0">
                <a:latin typeface="Times New Roman" charset="0"/>
                <a:cs typeface="Times New Roman" charset="0"/>
              </a:rPr>
              <a:t>MULT</a:t>
            </a:r>
            <a:r>
              <a:rPr lang="en-US" altLang="zh-CN" sz="2000" baseline="30000" dirty="0">
                <a:latin typeface="Times New Roman" charset="0"/>
                <a:cs typeface="Times New Roman" charset="0"/>
              </a:rPr>
              <a:t>(n</a:t>
            </a:r>
            <a:r>
              <a:rPr lang="zh-CN" altLang="en-US" sz="2000" dirty="0" smtClean="0">
                <a:latin typeface="Times New Roman" charset="0"/>
                <a:cs typeface="Times New Roman" charset="0"/>
              </a:rPr>
              <a:t>的形式表</a:t>
            </a:r>
            <a:r>
              <a:rPr lang="zh-CN" altLang="en-US" sz="2000" dirty="0"/>
              <a:t>在基因矩阵中可能出现的另一个</a:t>
            </a:r>
            <a:r>
              <a:rPr lang="en-US" altLang="zh-CN" sz="2000" dirty="0"/>
              <a:t>Walsh </a:t>
            </a:r>
            <a:r>
              <a:rPr lang="zh-CN" altLang="en-US" sz="2000" dirty="0"/>
              <a:t>函数</a:t>
            </a:r>
            <a:r>
              <a:rPr lang="en-US" altLang="zh-CN" sz="2000" b="1" u="sng" dirty="0"/>
              <a:t/>
            </a:r>
            <a:br>
              <a:rPr lang="en-US" altLang="zh-CN" sz="2000" b="1" u="sng" dirty="0"/>
            </a:br>
            <a:r>
              <a:rPr lang="en-US" altLang="zh-CN" sz="2000" dirty="0" smtClean="0"/>
              <a:t>DNA</a:t>
            </a:r>
            <a:r>
              <a:rPr lang="zh-CN" altLang="en-US" sz="2000" dirty="0"/>
              <a:t>字母</a:t>
            </a:r>
            <a:r>
              <a:rPr lang="en-US" altLang="zh-CN" sz="2000" dirty="0"/>
              <a:t>A, C, G, T, </a:t>
            </a:r>
            <a:r>
              <a:rPr lang="zh-CN" altLang="en-US" sz="2000" dirty="0"/>
              <a:t>中胸腺嘧啶</a:t>
            </a:r>
            <a:r>
              <a:rPr lang="en-US" altLang="zh-CN" sz="2000" dirty="0"/>
              <a:t>T</a:t>
            </a:r>
            <a:r>
              <a:rPr lang="zh-CN" altLang="en-US" sz="2000" dirty="0"/>
              <a:t>与其他三个字母相比有着独特的地位</a:t>
            </a:r>
            <a:r>
              <a:rPr lang="zh-CN" altLang="en-US" sz="2000" dirty="0" smtClean="0"/>
              <a:t>。</a:t>
            </a:r>
            <a:endParaRPr lang="en-US" altLang="zh-CN" sz="2000" dirty="0" smtClean="0"/>
          </a:p>
          <a:p>
            <a:endParaRPr lang="zh-CN" altLang="en-US" sz="2000" dirty="0"/>
          </a:p>
          <a:p>
            <a:r>
              <a:rPr lang="en-US" altLang="zh-CN" sz="2000" dirty="0" smtClean="0"/>
              <a:t>1) </a:t>
            </a:r>
            <a:r>
              <a:rPr lang="zh-CN" altLang="en-US" sz="2000" dirty="0" smtClean="0"/>
              <a:t>在</a:t>
            </a:r>
            <a:r>
              <a:rPr lang="en-US" altLang="zh-CN" sz="2000" dirty="0"/>
              <a:t>DNA</a:t>
            </a:r>
            <a:r>
              <a:rPr lang="zh-CN" altLang="en-US" sz="2000" dirty="0"/>
              <a:t>向</a:t>
            </a:r>
            <a:r>
              <a:rPr lang="en-US" altLang="zh-CN" sz="2000" dirty="0"/>
              <a:t>RNA</a:t>
            </a:r>
            <a:r>
              <a:rPr lang="zh-CN" altLang="en-US" sz="2000" dirty="0"/>
              <a:t>转换中只有胸腺嘧啶</a:t>
            </a:r>
            <a:r>
              <a:rPr lang="en-US" altLang="zh-CN" sz="2000" dirty="0"/>
              <a:t>T</a:t>
            </a:r>
            <a:r>
              <a:rPr lang="zh-CN" altLang="en-US" sz="2000" dirty="0"/>
              <a:t>可以被其他的分子</a:t>
            </a:r>
            <a:r>
              <a:rPr lang="en-US" altLang="zh-CN" sz="2000" dirty="0"/>
              <a:t>U(</a:t>
            </a:r>
            <a:r>
              <a:rPr lang="zh-CN" altLang="en-US" sz="2000" dirty="0"/>
              <a:t>尿嘧啶</a:t>
            </a:r>
            <a:r>
              <a:rPr lang="en-US" altLang="zh-CN" sz="2000" dirty="0"/>
              <a:t>)</a:t>
            </a:r>
            <a:r>
              <a:rPr lang="zh-CN" altLang="en-US" sz="2000" dirty="0"/>
              <a:t>所取</a:t>
            </a:r>
            <a:r>
              <a:rPr lang="zh-CN" altLang="en-US" sz="2000" dirty="0" smtClean="0"/>
              <a:t>代。</a:t>
            </a:r>
            <a:endParaRPr lang="en-US" altLang="zh-CN" sz="2000" dirty="0" smtClean="0"/>
          </a:p>
          <a:p>
            <a:endParaRPr lang="en-US" altLang="zh-CN" sz="2000" dirty="0" smtClean="0"/>
          </a:p>
          <a:p>
            <a:r>
              <a:rPr lang="en-US" altLang="zh-CN" sz="2000" dirty="0" smtClean="0"/>
              <a:t>2) </a:t>
            </a:r>
            <a:r>
              <a:rPr lang="zh-CN" altLang="en-US" sz="2000" dirty="0" smtClean="0"/>
              <a:t>只有</a:t>
            </a:r>
            <a:r>
              <a:rPr lang="zh-CN" altLang="en-US" sz="2000" dirty="0"/>
              <a:t>胸腺嘧啶</a:t>
            </a:r>
            <a:r>
              <a:rPr lang="en-US" altLang="zh-CN" sz="2000" dirty="0"/>
              <a:t>T</a:t>
            </a:r>
            <a:r>
              <a:rPr lang="zh-CN" altLang="en-US" sz="2000" dirty="0"/>
              <a:t>没有重要氨基酸氨基</a:t>
            </a:r>
            <a:r>
              <a:rPr lang="zh-CN" altLang="en-US" sz="2000" dirty="0" smtClean="0"/>
              <a:t>。这里</a:t>
            </a:r>
            <a:r>
              <a:rPr lang="zh-CN" altLang="en-US" sz="2000" dirty="0"/>
              <a:t>的二进制的位置可以用</a:t>
            </a:r>
            <a:r>
              <a:rPr lang="en-US" altLang="zh-CN" sz="2000" b="1" dirty="0">
                <a:solidFill>
                  <a:srgbClr val="FF0000"/>
                </a:solidFill>
              </a:rPr>
              <a:t>A=C=G= +1</a:t>
            </a:r>
            <a:r>
              <a:rPr lang="en-US" altLang="zh-CN" sz="2000" b="1" dirty="0"/>
              <a:t>, </a:t>
            </a:r>
            <a:r>
              <a:rPr lang="en-US" altLang="zh-CN" sz="2000" b="1" dirty="0">
                <a:solidFill>
                  <a:srgbClr val="FF0000"/>
                </a:solidFill>
              </a:rPr>
              <a:t>T= -1</a:t>
            </a:r>
            <a:r>
              <a:rPr lang="en-US" altLang="zh-CN" sz="2000" dirty="0"/>
              <a:t>.</a:t>
            </a:r>
            <a:r>
              <a:rPr lang="zh-CN" altLang="en-US" sz="2000" dirty="0"/>
              <a:t>表达</a:t>
            </a:r>
            <a:r>
              <a:rPr lang="en-US" altLang="zh-CN" sz="2000" dirty="0"/>
              <a:t> </a:t>
            </a:r>
          </a:p>
          <a:p>
            <a:endParaRPr lang="en-US" altLang="zh-CN" sz="2000" dirty="0" smtClean="0"/>
          </a:p>
          <a:p>
            <a:endParaRPr lang="en-US" altLang="zh-CN" sz="2000" dirty="0"/>
          </a:p>
          <a:p>
            <a:r>
              <a:rPr lang="zh-CN" altLang="en-US" sz="2000" dirty="0" smtClean="0"/>
              <a:t>所有</a:t>
            </a:r>
            <a:r>
              <a:rPr lang="zh-CN" altLang="en-US" sz="2000" dirty="0"/>
              <a:t>的三元组的字母都可以用这些数字进行替换，用数字的形式表达三元组。</a:t>
            </a:r>
            <a:r>
              <a:rPr lang="ru-RU" altLang="zh-CN" sz="2000" dirty="0"/>
              <a:t/>
            </a:r>
            <a:br>
              <a:rPr lang="ru-RU" altLang="zh-CN" sz="2000" dirty="0"/>
            </a:br>
            <a:r>
              <a:rPr lang="zh-CN" altLang="en-US" sz="2000" dirty="0" smtClean="0">
                <a:latin typeface="Times New Roman" charset="0"/>
                <a:cs typeface="Times New Roman" charset="0"/>
              </a:rPr>
              <a:t>示音符的频率（“音乐矩阵”）。</a:t>
            </a:r>
            <a:endParaRPr lang="en-US" altLang="zh-CN" sz="2000" dirty="0">
              <a:latin typeface="Times New Roman" charset="0"/>
              <a:cs typeface="Times New Roman" charset="0"/>
            </a:endParaRPr>
          </a:p>
        </p:txBody>
      </p:sp>
    </p:spTree>
    <p:extLst>
      <p:ext uri="{BB962C8B-B14F-4D97-AF65-F5344CB8AC3E}">
        <p14:creationId xmlns:p14="http://schemas.microsoft.com/office/powerpoint/2010/main" val="403030090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3790950"/>
            <a:ext cx="12192000" cy="3067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矩形 22"/>
          <p:cNvSpPr/>
          <p:nvPr/>
        </p:nvSpPr>
        <p:spPr>
          <a:xfrm>
            <a:off x="1" y="514568"/>
            <a:ext cx="6372771" cy="2814104"/>
          </a:xfrm>
          <a:prstGeom prst="rect">
            <a:avLst/>
          </a:prstGeom>
        </p:spPr>
        <p:txBody>
          <a:bodyPr wrap="square">
            <a:spAutoFit/>
          </a:bodyPr>
          <a:lstStyle/>
          <a:p>
            <a:pPr>
              <a:lnSpc>
                <a:spcPct val="90000"/>
              </a:lnSpc>
              <a:buNone/>
              <a:defRPr/>
            </a:pPr>
            <a:r>
              <a:rPr lang="en-US" altLang="zh-CN" sz="2800" dirty="0"/>
              <a:t>In </a:t>
            </a:r>
            <a:r>
              <a:rPr lang="en-US" altLang="zh-CN" sz="2800" dirty="0" smtClean="0"/>
              <a:t>the </a:t>
            </a:r>
            <a:r>
              <a:rPr lang="en-US" altLang="zh-CN" sz="2800" dirty="0"/>
              <a:t>result, the genetic matrix </a:t>
            </a:r>
            <a:r>
              <a:rPr lang="en-US" altLang="zh-CN" sz="2800" dirty="0" smtClean="0"/>
              <a:t>        [</a:t>
            </a:r>
            <a:r>
              <a:rPr lang="en-US" altLang="zh-CN" sz="2800" dirty="0"/>
              <a:t>C, T; A, G]</a:t>
            </a:r>
            <a:r>
              <a:rPr lang="en-US" altLang="zh-CN" sz="2800" baseline="30000" dirty="0"/>
              <a:t>(3)</a:t>
            </a:r>
            <a:r>
              <a:rPr lang="en-US" altLang="zh-CN" sz="2800" dirty="0"/>
              <a:t> of 64 triplets gets </a:t>
            </a:r>
            <a:r>
              <a:rPr lang="en-US" altLang="zh-CN" sz="2800" dirty="0" smtClean="0"/>
              <a:t>its numeric </a:t>
            </a:r>
            <a:r>
              <a:rPr lang="en-US" altLang="zh-CN" sz="2800" dirty="0"/>
              <a:t>representation, which coincides with </a:t>
            </a:r>
            <a:r>
              <a:rPr lang="en-US" altLang="zh-CN" sz="2800" dirty="0">
                <a:solidFill>
                  <a:srgbClr val="FF0000"/>
                </a:solidFill>
              </a:rPr>
              <a:t>the complete orthogonal system of Walsh functions for </a:t>
            </a:r>
            <a:endParaRPr lang="en-US" altLang="zh-CN" sz="2800" dirty="0" smtClean="0">
              <a:solidFill>
                <a:srgbClr val="FF0000"/>
              </a:solidFill>
            </a:endParaRPr>
          </a:p>
          <a:p>
            <a:pPr>
              <a:lnSpc>
                <a:spcPct val="90000"/>
              </a:lnSpc>
              <a:buNone/>
              <a:defRPr/>
            </a:pPr>
            <a:r>
              <a:rPr lang="en-US" altLang="zh-CN" sz="2800" dirty="0" smtClean="0">
                <a:solidFill>
                  <a:srgbClr val="FF0000"/>
                </a:solidFill>
              </a:rPr>
              <a:t>8</a:t>
            </a:r>
            <a:r>
              <a:rPr lang="en-US" altLang="zh-CN" sz="2800" dirty="0">
                <a:solidFill>
                  <a:srgbClr val="FF0000"/>
                </a:solidFill>
              </a:rPr>
              <a:t>-dimensional space</a:t>
            </a:r>
            <a:r>
              <a:rPr lang="en-US" altLang="zh-CN" sz="2800" dirty="0"/>
              <a:t>.</a:t>
            </a:r>
            <a:r>
              <a:rPr lang="ru-RU" altLang="zh-CN" sz="2800" b="1" dirty="0">
                <a:solidFill>
                  <a:srgbClr val="FF0000"/>
                </a:solidFill>
              </a:rPr>
              <a:t/>
            </a:r>
            <a:br>
              <a:rPr lang="ru-RU" altLang="zh-CN" sz="2800" b="1" dirty="0">
                <a:solidFill>
                  <a:srgbClr val="FF0000"/>
                </a:solidFill>
              </a:rPr>
            </a:br>
            <a:endParaRPr lang="ru-RU" altLang="zh-CN" sz="2800" dirty="0">
              <a:solidFill>
                <a:srgbClr val="0F2B37"/>
              </a:solidFill>
              <a:latin typeface="Times New Roman" charset="0"/>
              <a:cs typeface="Times New Roman" charset="0"/>
            </a:endParaRPr>
          </a:p>
        </p:txBody>
      </p:sp>
      <p:sp>
        <p:nvSpPr>
          <p:cNvPr id="26" name="矩形 25"/>
          <p:cNvSpPr/>
          <p:nvPr/>
        </p:nvSpPr>
        <p:spPr>
          <a:xfrm>
            <a:off x="6587543" y="459979"/>
            <a:ext cx="5112913" cy="2800767"/>
          </a:xfrm>
          <a:prstGeom prst="rect">
            <a:avLst/>
          </a:prstGeom>
        </p:spPr>
        <p:txBody>
          <a:bodyPr wrap="square">
            <a:spAutoFit/>
          </a:bodyPr>
          <a:lstStyle/>
          <a:p>
            <a:r>
              <a:rPr lang="zh-CN" altLang="en-US" sz="2400" b="1" dirty="0"/>
              <a:t>基因矩阵</a:t>
            </a:r>
            <a:r>
              <a:rPr lang="en-US" altLang="zh-CN" sz="2400" b="1" dirty="0"/>
              <a:t>64</a:t>
            </a:r>
            <a:r>
              <a:rPr lang="zh-CN" altLang="en-US" sz="2400" b="1" dirty="0"/>
              <a:t>个三元组的</a:t>
            </a:r>
            <a:r>
              <a:rPr lang="fr-FR" altLang="zh-CN" sz="2400" b="1" dirty="0"/>
              <a:t>[C, T; A, G](3)</a:t>
            </a:r>
            <a:r>
              <a:rPr lang="zh-CN" altLang="en-US" sz="2400" b="1" dirty="0"/>
              <a:t>用数字的形式表达，</a:t>
            </a:r>
            <a:r>
              <a:rPr lang="zh-CN" altLang="en-US" sz="2400" b="1" dirty="0">
                <a:solidFill>
                  <a:srgbClr val="FF0000"/>
                </a:solidFill>
              </a:rPr>
              <a:t>这个正好就是</a:t>
            </a:r>
            <a:r>
              <a:rPr lang="en-US" altLang="zh-CN" sz="2400" b="1" dirty="0">
                <a:solidFill>
                  <a:srgbClr val="FF0000"/>
                </a:solidFill>
              </a:rPr>
              <a:t>Walsh </a:t>
            </a:r>
            <a:r>
              <a:rPr lang="zh-CN" altLang="en-US" sz="2400" b="1" dirty="0">
                <a:solidFill>
                  <a:srgbClr val="FF0000"/>
                </a:solidFill>
              </a:rPr>
              <a:t>函数的</a:t>
            </a:r>
            <a:r>
              <a:rPr lang="en-US" altLang="zh-CN" sz="2400" b="1" dirty="0">
                <a:solidFill>
                  <a:srgbClr val="FF0000"/>
                </a:solidFill>
              </a:rPr>
              <a:t>8</a:t>
            </a:r>
            <a:r>
              <a:rPr lang="zh-CN" altLang="en-US" sz="2400" b="1" dirty="0">
                <a:solidFill>
                  <a:srgbClr val="FF0000"/>
                </a:solidFill>
              </a:rPr>
              <a:t>维空间的完整的正交系</a:t>
            </a:r>
            <a:r>
              <a:rPr lang="zh-CN" altLang="en-US" sz="2400" b="1" dirty="0" smtClean="0">
                <a:solidFill>
                  <a:srgbClr val="FF0000"/>
                </a:solidFill>
              </a:rPr>
              <a:t>统</a:t>
            </a:r>
            <a:endParaRPr lang="en-US" altLang="zh-CN" sz="2400" dirty="0" smtClean="0">
              <a:solidFill>
                <a:schemeClr val="bg1"/>
              </a:solidFill>
              <a:latin typeface="Times New Roman" charset="0"/>
              <a:cs typeface="Times New Roman" charset="0"/>
            </a:endParaRPr>
          </a:p>
          <a:p>
            <a:endParaRPr lang="en-US" altLang="zh-CN" sz="2000" dirty="0">
              <a:solidFill>
                <a:schemeClr val="bg1"/>
              </a:solidFill>
              <a:latin typeface="Times New Roman" charset="0"/>
              <a:cs typeface="Times New Roman" charset="0"/>
            </a:endParaRPr>
          </a:p>
          <a:p>
            <a:endParaRPr lang="en-US" altLang="zh-CN" sz="2000" dirty="0" smtClean="0">
              <a:solidFill>
                <a:schemeClr val="bg1"/>
              </a:solidFill>
              <a:latin typeface="Times New Roman" charset="0"/>
              <a:cs typeface="Times New Roman" charset="0"/>
            </a:endParaRPr>
          </a:p>
          <a:p>
            <a:endParaRPr lang="en-US" altLang="zh-CN" sz="2000" dirty="0">
              <a:solidFill>
                <a:schemeClr val="bg1"/>
              </a:solidFill>
              <a:latin typeface="Times New Roman" charset="0"/>
              <a:cs typeface="Times New Roman" charset="0"/>
            </a:endParaRPr>
          </a:p>
          <a:p>
            <a:endParaRPr lang="en-US" altLang="zh-CN" sz="2000" dirty="0" smtClean="0">
              <a:solidFill>
                <a:schemeClr val="bg1"/>
              </a:solidFill>
              <a:latin typeface="Times New Roman" charset="0"/>
              <a:cs typeface="Times New Roman" charset="0"/>
            </a:endParaRPr>
          </a:p>
        </p:txBody>
      </p:sp>
      <p:pic>
        <p:nvPicPr>
          <p:cNvPr id="5" name="Picture 4"/>
          <p:cNvPicPr>
            <a:picLocks noChangeAspect="1"/>
          </p:cNvPicPr>
          <p:nvPr/>
        </p:nvPicPr>
        <p:blipFill>
          <a:blip r:embed="rId3"/>
          <a:stretch>
            <a:fillRect/>
          </a:stretch>
        </p:blipFill>
        <p:spPr>
          <a:xfrm>
            <a:off x="1507067" y="4308475"/>
            <a:ext cx="4588933" cy="2032000"/>
          </a:xfrm>
          <a:prstGeom prst="rect">
            <a:avLst/>
          </a:prstGeom>
        </p:spPr>
      </p:pic>
      <p:pic>
        <p:nvPicPr>
          <p:cNvPr id="6" name="Picture 5"/>
          <p:cNvPicPr>
            <a:picLocks noChangeAspect="1"/>
          </p:cNvPicPr>
          <p:nvPr/>
        </p:nvPicPr>
        <p:blipFill>
          <a:blip r:embed="rId4"/>
          <a:stretch>
            <a:fillRect/>
          </a:stretch>
        </p:blipFill>
        <p:spPr>
          <a:xfrm>
            <a:off x="6761237" y="4339936"/>
            <a:ext cx="3737429" cy="2000540"/>
          </a:xfrm>
          <a:prstGeom prst="rect">
            <a:avLst/>
          </a:prstGeom>
        </p:spPr>
      </p:pic>
      <p:pic>
        <p:nvPicPr>
          <p:cNvPr id="7" name="Picture 6"/>
          <p:cNvPicPr>
            <a:picLocks noChangeAspect="1"/>
          </p:cNvPicPr>
          <p:nvPr/>
        </p:nvPicPr>
        <p:blipFill>
          <a:blip r:embed="rId5"/>
          <a:stretch>
            <a:fillRect/>
          </a:stretch>
        </p:blipFill>
        <p:spPr>
          <a:xfrm>
            <a:off x="6256866" y="5172679"/>
            <a:ext cx="342900" cy="279400"/>
          </a:xfrm>
          <a:prstGeom prst="rect">
            <a:avLst/>
          </a:prstGeom>
        </p:spPr>
      </p:pic>
    </p:spTree>
    <p:extLst>
      <p:ext uri="{BB962C8B-B14F-4D97-AF65-F5344CB8AC3E}">
        <p14:creationId xmlns:p14="http://schemas.microsoft.com/office/powerpoint/2010/main" val="1414437324"/>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矩形 7"/>
          <p:cNvSpPr/>
          <p:nvPr/>
        </p:nvSpPr>
        <p:spPr>
          <a:xfrm>
            <a:off x="0" y="-51514"/>
            <a:ext cx="12192000" cy="47759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 name="组合 11"/>
          <p:cNvGrpSpPr/>
          <p:nvPr/>
        </p:nvGrpSpPr>
        <p:grpSpPr>
          <a:xfrm>
            <a:off x="0" y="-51514"/>
            <a:ext cx="11707550" cy="5109091"/>
            <a:chOff x="2899178" y="1973824"/>
            <a:chExt cx="7079104" cy="4649498"/>
          </a:xfrm>
        </p:grpSpPr>
        <p:sp>
          <p:nvSpPr>
            <p:cNvPr id="13" name="文本框 12"/>
            <p:cNvSpPr txBox="1"/>
            <p:nvPr/>
          </p:nvSpPr>
          <p:spPr>
            <a:xfrm>
              <a:off x="2899178" y="1973824"/>
              <a:ext cx="6962463" cy="4649498"/>
            </a:xfrm>
            <a:prstGeom prst="rect">
              <a:avLst/>
            </a:prstGeom>
            <a:noFill/>
          </p:spPr>
          <p:txBody>
            <a:bodyPr wrap="square" rtlCol="0">
              <a:spAutoFit/>
            </a:bodyPr>
            <a:lstStyle/>
            <a:p>
              <a:pPr indent="540000"/>
              <a:r>
                <a:rPr lang="en-US" altLang="zh-CN" sz="2400" dirty="0" smtClean="0">
                  <a:solidFill>
                    <a:schemeClr val="bg1"/>
                  </a:solidFill>
                  <a:latin typeface="+mj-lt"/>
                </a:rPr>
                <a:t> </a:t>
              </a:r>
              <a:r>
                <a:rPr lang="en-US" altLang="zh-CN" sz="2400" dirty="0">
                  <a:solidFill>
                    <a:schemeClr val="bg1"/>
                  </a:solidFill>
                  <a:latin typeface="+mj-lt"/>
                </a:rPr>
                <a:t>Such complete systems of Walsh functions are used in noise-immunity coding of information, for example, on the </a:t>
              </a:r>
              <a:r>
                <a:rPr lang="en-US" altLang="zh-CN" sz="2400" dirty="0" err="1" smtClean="0">
                  <a:solidFill>
                    <a:schemeClr val="bg1"/>
                  </a:solidFill>
                  <a:latin typeface="+mj-lt"/>
                </a:rPr>
                <a:t>spacecrafts</a:t>
              </a:r>
              <a:r>
                <a:rPr lang="en-US" altLang="zh-CN" sz="2400" dirty="0" smtClean="0">
                  <a:solidFill>
                    <a:schemeClr val="bg1"/>
                  </a:solidFill>
                  <a:latin typeface="+mj-lt"/>
                </a:rPr>
                <a:t> </a:t>
              </a:r>
              <a:r>
                <a:rPr lang="en-US" altLang="zh-CN" sz="2400" dirty="0">
                  <a:solidFill>
                    <a:schemeClr val="bg1"/>
                  </a:solidFill>
                  <a:latin typeface="+mj-lt"/>
                </a:rPr>
                <a:t>“Mariner” and “Voyager”, which transmit to Earth pictures of Mars, Jupiter, Saturn, Uranus and Neptune. Complete systems of Walsh functions form Hadamard matrices, which are used in quantum computers (“Hadamard gates”) and in quantum mechanics as its unitary operators. </a:t>
              </a:r>
              <a:r>
                <a:rPr lang="en-US" altLang="zh-CN" sz="2400" dirty="0" smtClean="0">
                  <a:solidFill>
                    <a:schemeClr val="bg1"/>
                  </a:solidFill>
                  <a:latin typeface="+mj-lt"/>
                </a:rPr>
                <a:t> </a:t>
              </a:r>
              <a:r>
                <a:rPr lang="en-US" altLang="zh-CN" sz="2400" dirty="0">
                  <a:solidFill>
                    <a:schemeClr val="bg1"/>
                  </a:solidFill>
                  <a:latin typeface="+mj-lt"/>
                </a:rPr>
                <a:t>In our approach, the complete orthogonal system of 8 Walsh functions represents the genetic alphabet of 64 triplets (in a connection with “I-</a:t>
              </a:r>
              <a:r>
                <a:rPr lang="en-US" altLang="zh-CN" sz="2400" dirty="0" err="1">
                  <a:solidFill>
                    <a:schemeClr val="bg1"/>
                  </a:solidFill>
                  <a:latin typeface="+mj-lt"/>
                </a:rPr>
                <a:t>Ching</a:t>
              </a:r>
              <a:r>
                <a:rPr lang="en-US" altLang="zh-CN" sz="2400" dirty="0" smtClean="0">
                  <a:solidFill>
                    <a:schemeClr val="bg1"/>
                  </a:solidFill>
                  <a:latin typeface="+mj-lt"/>
                </a:rPr>
                <a:t>”).</a:t>
              </a:r>
            </a:p>
            <a:p>
              <a:pPr indent="540000"/>
              <a:endParaRPr lang="en-US" altLang="zh-CN" sz="2400" dirty="0" smtClean="0">
                <a:solidFill>
                  <a:schemeClr val="bg1"/>
                </a:solidFill>
                <a:latin typeface="+mj-lt"/>
              </a:endParaRPr>
            </a:p>
            <a:p>
              <a:r>
                <a:rPr lang="en-US" altLang="zh-CN" sz="2200" dirty="0">
                  <a:solidFill>
                    <a:schemeClr val="bg1"/>
                  </a:solidFill>
                </a:rPr>
                <a:t>Walsh </a:t>
              </a:r>
              <a:r>
                <a:rPr lang="zh-CN" altLang="en-US" sz="2200" dirty="0">
                  <a:solidFill>
                    <a:schemeClr val="bg1"/>
                  </a:solidFill>
                </a:rPr>
                <a:t>函数的完整系统被用于抗干扰度信息编码中</a:t>
              </a:r>
              <a:r>
                <a:rPr lang="en-US" altLang="zh-CN" sz="2200" dirty="0">
                  <a:solidFill>
                    <a:schemeClr val="bg1"/>
                  </a:solidFill>
                </a:rPr>
                <a:t/>
              </a:r>
              <a:br>
                <a:rPr lang="en-US" altLang="zh-CN" sz="2200" dirty="0">
                  <a:solidFill>
                    <a:schemeClr val="bg1"/>
                  </a:solidFill>
                </a:rPr>
              </a:br>
              <a:r>
                <a:rPr lang="en-US" altLang="zh-CN" sz="2200" dirty="0" smtClean="0">
                  <a:solidFill>
                    <a:schemeClr val="bg1"/>
                  </a:solidFill>
                </a:rPr>
                <a:t>         </a:t>
              </a:r>
              <a:r>
                <a:rPr lang="zh-CN" altLang="en-US" sz="2200" dirty="0" smtClean="0"/>
                <a:t>将</a:t>
              </a:r>
              <a:r>
                <a:rPr lang="zh-CN" altLang="en-US" sz="2200" dirty="0"/>
                <a:t>火星</a:t>
              </a:r>
              <a:r>
                <a:rPr lang="en-US" altLang="zh-CN" sz="2200" dirty="0"/>
                <a:t>,</a:t>
              </a:r>
              <a:r>
                <a:rPr lang="zh-CN" altLang="en-US" sz="2200" dirty="0"/>
                <a:t>木星</a:t>
              </a:r>
              <a:r>
                <a:rPr lang="en-US" altLang="zh-CN" sz="2200" dirty="0"/>
                <a:t>,</a:t>
              </a:r>
              <a:r>
                <a:rPr lang="zh-CN" altLang="en-US" sz="2200" dirty="0"/>
                <a:t>土星</a:t>
              </a:r>
              <a:r>
                <a:rPr lang="en-US" altLang="zh-CN" sz="2200" dirty="0"/>
                <a:t>,</a:t>
              </a:r>
              <a:r>
                <a:rPr lang="zh-CN" altLang="en-US" sz="2200" dirty="0"/>
                <a:t>天王星和海王星的图片传到地球上。</a:t>
              </a:r>
              <a:r>
                <a:rPr lang="en-US" altLang="zh-CN" sz="2200" dirty="0"/>
                <a:t> Walsh </a:t>
              </a:r>
              <a:r>
                <a:rPr lang="zh-CN" altLang="en-US" sz="2200" dirty="0"/>
                <a:t>函数中完整的系统形成</a:t>
              </a:r>
              <a:r>
                <a:rPr lang="en-US" altLang="zh-CN" sz="2200" dirty="0" err="1"/>
                <a:t>Hadamard</a:t>
              </a:r>
              <a:r>
                <a:rPr lang="en-US" altLang="zh-CN" sz="2200" dirty="0"/>
                <a:t> </a:t>
              </a:r>
              <a:r>
                <a:rPr lang="zh-CN" altLang="en-US" sz="2200" dirty="0"/>
                <a:t>矩阵，用于量子计算机</a:t>
              </a:r>
              <a:r>
                <a:rPr lang="en-US" altLang="zh-CN" sz="2200" dirty="0"/>
                <a:t>(“</a:t>
              </a:r>
              <a:r>
                <a:rPr lang="zh-CN" altLang="en-US" sz="2200" dirty="0"/>
                <a:t>阿达玛门”</a:t>
              </a:r>
              <a:r>
                <a:rPr lang="en-US" altLang="zh-CN" sz="2200" dirty="0"/>
                <a:t>),</a:t>
              </a:r>
              <a:r>
                <a:rPr lang="zh-CN" altLang="en-US" sz="2200" dirty="0"/>
                <a:t>在量子力学中作为一种唯一的操作方法。 </a:t>
              </a:r>
            </a:p>
            <a:p>
              <a:r>
                <a:rPr lang="zh-CN" altLang="en-US" sz="2200" dirty="0"/>
                <a:t>在我们的方法中</a:t>
              </a:r>
              <a:r>
                <a:rPr lang="en-US" altLang="zh-CN" sz="2200" dirty="0"/>
                <a:t>8 Walsh </a:t>
              </a:r>
              <a:r>
                <a:rPr lang="zh-CN" altLang="en-US" sz="2200" dirty="0"/>
                <a:t>的完整的正交系统代表基因组的</a:t>
              </a:r>
              <a:r>
                <a:rPr lang="en-US" altLang="zh-CN" sz="2200" dirty="0"/>
                <a:t>64</a:t>
              </a:r>
              <a:r>
                <a:rPr lang="zh-CN" altLang="en-US" sz="2200" dirty="0"/>
                <a:t>位三元组，（与中国的</a:t>
              </a:r>
              <a:r>
                <a:rPr lang="en-US" altLang="zh-CN" sz="2200" dirty="0"/>
                <a:t>《</a:t>
              </a:r>
              <a:r>
                <a:rPr lang="zh-CN" altLang="en-US" sz="2200" dirty="0"/>
                <a:t>易经</a:t>
              </a:r>
              <a:r>
                <a:rPr lang="en-US" altLang="zh-CN" sz="2200" dirty="0"/>
                <a:t>》</a:t>
              </a:r>
              <a:r>
                <a:rPr lang="zh-CN" altLang="en-US" sz="2200" dirty="0"/>
                <a:t>相联系）</a:t>
              </a:r>
              <a:endParaRPr lang="zh-CN" altLang="zh-CN" sz="2200" dirty="0"/>
            </a:p>
            <a:p>
              <a:pPr indent="540000"/>
              <a:endParaRPr lang="zh-CN" altLang="en-US" sz="2400" dirty="0">
                <a:solidFill>
                  <a:schemeClr val="bg1"/>
                </a:solidFill>
                <a:latin typeface="+mj-lt"/>
              </a:endParaRPr>
            </a:p>
          </p:txBody>
        </p:sp>
        <p:sp>
          <p:nvSpPr>
            <p:cNvPr id="18" name="矩形 17"/>
            <p:cNvSpPr/>
            <p:nvPr/>
          </p:nvSpPr>
          <p:spPr>
            <a:xfrm>
              <a:off x="9870282" y="2063700"/>
              <a:ext cx="1080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 name="Rectangle 1"/>
          <p:cNvSpPr/>
          <p:nvPr/>
        </p:nvSpPr>
        <p:spPr>
          <a:xfrm>
            <a:off x="0" y="4724400"/>
            <a:ext cx="1240155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9" name="Picture 8"/>
          <p:cNvPicPr>
            <a:picLocks noChangeAspect="1"/>
          </p:cNvPicPr>
          <p:nvPr/>
        </p:nvPicPr>
        <p:blipFill>
          <a:blip r:embed="rId2"/>
          <a:stretch>
            <a:fillRect/>
          </a:stretch>
        </p:blipFill>
        <p:spPr>
          <a:xfrm>
            <a:off x="3716890" y="5206732"/>
            <a:ext cx="3451981" cy="1528552"/>
          </a:xfrm>
          <a:prstGeom prst="rect">
            <a:avLst/>
          </a:prstGeom>
        </p:spPr>
      </p:pic>
    </p:spTree>
    <p:extLst>
      <p:ext uri="{BB962C8B-B14F-4D97-AF65-F5344CB8AC3E}">
        <p14:creationId xmlns:p14="http://schemas.microsoft.com/office/powerpoint/2010/main" val="73351155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4238222"/>
            <a:ext cx="12192000" cy="2636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p:cNvSpPr/>
          <p:nvPr/>
        </p:nvSpPr>
        <p:spPr>
          <a:xfrm>
            <a:off x="131258" y="152225"/>
            <a:ext cx="7879401" cy="3370153"/>
          </a:xfrm>
          <a:prstGeom prst="rect">
            <a:avLst/>
          </a:prstGeom>
        </p:spPr>
        <p:txBody>
          <a:bodyPr wrap="square">
            <a:spAutoFit/>
          </a:bodyPr>
          <a:lstStyle/>
          <a:p>
            <a:r>
              <a:rPr lang="en-US" altLang="zh-CN" sz="2100" dirty="0"/>
              <a:t>If one of the Chinese </a:t>
            </a:r>
            <a:r>
              <a:rPr lang="en-US" altLang="zh-CN" sz="2100" dirty="0" err="1"/>
              <a:t>digrams</a:t>
            </a:r>
            <a:r>
              <a:rPr lang="en-US" altLang="zh-CN" sz="2100" dirty="0"/>
              <a:t> is taken to be opposite to other 3 </a:t>
            </a:r>
            <a:r>
              <a:rPr lang="en-US" altLang="zh-CN" sz="2100" dirty="0" err="1"/>
              <a:t>digrams</a:t>
            </a:r>
            <a:r>
              <a:rPr lang="en-US" altLang="zh-CN" sz="2100" dirty="0"/>
              <a:t> (for example,       is denoted “-1”, and others = “+1”), then the Ancient Chinese Table of 64 hexagrams is transformed into a Hadamard matrix H</a:t>
            </a:r>
            <a:r>
              <a:rPr lang="en-US" altLang="zh-CN" sz="2100" baseline="-25000" dirty="0"/>
              <a:t>8</a:t>
            </a:r>
            <a:r>
              <a:rPr lang="en-US" altLang="zh-CN" sz="2100" dirty="0"/>
              <a:t> with Walsh </a:t>
            </a:r>
            <a:r>
              <a:rPr lang="en-US" altLang="zh-CN" sz="2100" dirty="0" smtClean="0"/>
              <a:t>functions </a:t>
            </a:r>
            <a:r>
              <a:rPr lang="en-US" altLang="zh-CN" sz="2100" dirty="0"/>
              <a:t>( H</a:t>
            </a:r>
            <a:r>
              <a:rPr lang="en-US" altLang="zh-CN" sz="2100" baseline="-25000" dirty="0"/>
              <a:t>8</a:t>
            </a:r>
            <a:r>
              <a:rPr lang="en-US" altLang="zh-CN" sz="2100" dirty="0"/>
              <a:t>*H</a:t>
            </a:r>
            <a:r>
              <a:rPr lang="en-US" altLang="zh-CN" sz="2100" baseline="-25000" dirty="0"/>
              <a:t>8</a:t>
            </a:r>
            <a:r>
              <a:rPr lang="en-US" altLang="zh-CN" sz="2100" baseline="30000" dirty="0"/>
              <a:t>T</a:t>
            </a:r>
            <a:r>
              <a:rPr lang="en-US" altLang="zh-CN" sz="2100" dirty="0"/>
              <a:t> = 8*E</a:t>
            </a:r>
            <a:r>
              <a:rPr lang="en-US" altLang="zh-CN" sz="2100" dirty="0" smtClean="0"/>
              <a:t>)</a:t>
            </a:r>
            <a:r>
              <a:rPr lang="en-US" altLang="zh-CN" sz="2100" dirty="0"/>
              <a:t/>
            </a:r>
            <a:br>
              <a:rPr lang="en-US" altLang="zh-CN" sz="2100" dirty="0"/>
            </a:br>
            <a:r>
              <a:rPr lang="en-US" altLang="zh-CN" sz="2100" dirty="0" smtClean="0"/>
              <a:t>(</a:t>
            </a:r>
            <a:r>
              <a:rPr lang="en-US" altLang="zh-CN" sz="2100" dirty="0"/>
              <a:t>taking into account the Chinese principle of correlative positions in hexagrams - 1-4, 2-5, 3-6 – and replacing each hexagram by the product of its 3 </a:t>
            </a:r>
            <a:r>
              <a:rPr lang="en-US" altLang="zh-CN" sz="2100" dirty="0" err="1"/>
              <a:t>digrams</a:t>
            </a:r>
            <a:r>
              <a:rPr lang="en-US" altLang="zh-CN" sz="2100" dirty="0"/>
              <a:t> in such representation).</a:t>
            </a:r>
            <a:br>
              <a:rPr lang="en-US" altLang="zh-CN" sz="2100" dirty="0"/>
            </a:br>
            <a:r>
              <a:rPr lang="en-US" altLang="zh-CN" sz="2100" dirty="0"/>
              <a:t>   So </a:t>
            </a:r>
            <a:r>
              <a:rPr lang="en-US" altLang="zh-CN" sz="2100" b="1" dirty="0"/>
              <a:t>“I </a:t>
            </a:r>
            <a:r>
              <a:rPr lang="en-US" altLang="zh-CN" sz="2100" b="1" dirty="0" err="1"/>
              <a:t>Ching</a:t>
            </a:r>
            <a:r>
              <a:rPr lang="en-US" altLang="zh-CN" sz="2100" b="1" dirty="0"/>
              <a:t>” is related also with Walsh functions and </a:t>
            </a:r>
            <a:r>
              <a:rPr lang="en-US" altLang="zh-CN" sz="2100" b="1" dirty="0" err="1"/>
              <a:t>Hadamard</a:t>
            </a:r>
            <a:r>
              <a:rPr lang="en-US" altLang="zh-CN" sz="2100" b="1" dirty="0"/>
              <a:t> matrices in these ancient tables of archetypes of the Nature</a:t>
            </a:r>
            <a:r>
              <a:rPr lang="en-US" altLang="zh-CN" sz="2400" dirty="0"/>
              <a:t>.</a:t>
            </a:r>
            <a:endParaRPr lang="ru-RU" altLang="zh-CN" sz="2700" dirty="0">
              <a:solidFill>
                <a:schemeClr val="accent2"/>
              </a:solidFill>
            </a:endParaRPr>
          </a:p>
        </p:txBody>
      </p:sp>
      <p:sp>
        <p:nvSpPr>
          <p:cNvPr id="33" name="矩形 32"/>
          <p:cNvSpPr/>
          <p:nvPr/>
        </p:nvSpPr>
        <p:spPr>
          <a:xfrm>
            <a:off x="7869588" y="98554"/>
            <a:ext cx="4236684" cy="3960000"/>
          </a:xfrm>
          <a:prstGeom prst="rect">
            <a:avLst/>
          </a:prstGeom>
          <a:ln>
            <a:solidFill>
              <a:schemeClr val="accent1">
                <a:lumMod val="20000"/>
                <a:lumOff val="80000"/>
              </a:schemeClr>
            </a:solidFill>
          </a:ln>
        </p:spPr>
        <p:txBody>
          <a:bodyPr wrap="square">
            <a:spAutoFit/>
          </a:bodyPr>
          <a:lstStyle/>
          <a:p>
            <a:pPr algn="dist"/>
            <a:r>
              <a:rPr lang="en-US" altLang="zh-CN" sz="2000" dirty="0">
                <a:solidFill>
                  <a:schemeClr val="bg1"/>
                </a:solidFill>
              </a:rPr>
              <a:t> </a:t>
            </a:r>
            <a:r>
              <a:rPr lang="zh-CN" altLang="en-US" sz="2000" dirty="0">
                <a:solidFill>
                  <a:schemeClr val="bg1"/>
                </a:solidFill>
              </a:rPr>
              <a:t>如果中国双字母组合之一被取为相对于其他</a:t>
            </a:r>
            <a:r>
              <a:rPr lang="en-US" altLang="zh-CN" sz="2000" dirty="0">
                <a:solidFill>
                  <a:schemeClr val="bg1"/>
                </a:solidFill>
              </a:rPr>
              <a:t>3</a:t>
            </a:r>
            <a:r>
              <a:rPr lang="zh-CN" altLang="en-US" sz="2000" dirty="0">
                <a:solidFill>
                  <a:schemeClr val="bg1"/>
                </a:solidFill>
              </a:rPr>
              <a:t>双字母组合（例如，被表示为“</a:t>
            </a:r>
            <a:r>
              <a:rPr lang="en-US" altLang="zh-CN" sz="2000" dirty="0">
                <a:solidFill>
                  <a:schemeClr val="bg1"/>
                </a:solidFill>
              </a:rPr>
              <a:t>-1”</a:t>
            </a:r>
            <a:r>
              <a:rPr lang="zh-CN" altLang="en-US" sz="2000" dirty="0">
                <a:solidFill>
                  <a:schemeClr val="bg1"/>
                </a:solidFill>
              </a:rPr>
              <a:t>，和其他</a:t>
            </a:r>
            <a:r>
              <a:rPr lang="en-US" altLang="zh-CN" sz="2000" dirty="0">
                <a:solidFill>
                  <a:schemeClr val="bg1"/>
                </a:solidFill>
              </a:rPr>
              <a:t>=“+ 1”</a:t>
            </a:r>
            <a:r>
              <a:rPr lang="zh-CN" altLang="en-US" sz="2000" dirty="0">
                <a:solidFill>
                  <a:schemeClr val="bg1"/>
                </a:solidFill>
              </a:rPr>
              <a:t>），则</a:t>
            </a:r>
            <a:r>
              <a:rPr lang="en-US" altLang="zh-CN" sz="2000" dirty="0">
                <a:solidFill>
                  <a:schemeClr val="bg1"/>
                </a:solidFill>
              </a:rPr>
              <a:t>64</a:t>
            </a:r>
            <a:r>
              <a:rPr lang="zh-CN" altLang="en-US" sz="2000" dirty="0">
                <a:solidFill>
                  <a:schemeClr val="bg1"/>
                </a:solidFill>
              </a:rPr>
              <a:t>个卦古代中国表变换成一个</a:t>
            </a:r>
            <a:r>
              <a:rPr lang="en-US" altLang="zh-CN" sz="2000" dirty="0" err="1">
                <a:solidFill>
                  <a:schemeClr val="bg1"/>
                </a:solidFill>
              </a:rPr>
              <a:t>Hadamard</a:t>
            </a:r>
            <a:r>
              <a:rPr lang="zh-CN" altLang="en-US" sz="2000" dirty="0">
                <a:solidFill>
                  <a:schemeClr val="bg1"/>
                </a:solidFill>
              </a:rPr>
              <a:t>矩阵</a:t>
            </a:r>
            <a:r>
              <a:rPr lang="en-US" altLang="zh-CN" sz="2000" dirty="0">
                <a:solidFill>
                  <a:schemeClr val="bg1"/>
                </a:solidFill>
              </a:rPr>
              <a:t>H8</a:t>
            </a:r>
            <a:r>
              <a:rPr lang="zh-CN" altLang="en-US" sz="2000" dirty="0">
                <a:solidFill>
                  <a:schemeClr val="bg1"/>
                </a:solidFill>
              </a:rPr>
              <a:t>在其</a:t>
            </a:r>
            <a:r>
              <a:rPr lang="en-US" altLang="zh-CN" sz="2000" dirty="0">
                <a:solidFill>
                  <a:schemeClr val="bg1"/>
                </a:solidFill>
              </a:rPr>
              <a:t>Walsh</a:t>
            </a:r>
            <a:r>
              <a:rPr lang="zh-CN" altLang="en-US" sz="2000" dirty="0">
                <a:solidFill>
                  <a:schemeClr val="bg1"/>
                </a:solidFill>
              </a:rPr>
              <a:t>函数行中（</a:t>
            </a:r>
            <a:r>
              <a:rPr lang="en-US" altLang="zh-CN" sz="2000" dirty="0">
                <a:solidFill>
                  <a:schemeClr val="bg1"/>
                </a:solidFill>
              </a:rPr>
              <a:t>H8* H8T= 8* E</a:t>
            </a:r>
            <a:r>
              <a:rPr lang="zh-CN" altLang="en-US" sz="2000" dirty="0">
                <a:solidFill>
                  <a:schemeClr val="bg1"/>
                </a:solidFill>
              </a:rPr>
              <a:t>）</a:t>
            </a:r>
            <a:r>
              <a:rPr lang="en-US" altLang="zh-CN" sz="2000" dirty="0" smtClean="0">
                <a:solidFill>
                  <a:schemeClr val="bg1"/>
                </a:solidFill>
              </a:rPr>
              <a:t>:</a:t>
            </a:r>
          </a:p>
          <a:p>
            <a:pPr algn="dist"/>
            <a:r>
              <a:rPr lang="en-US" altLang="zh-CN" sz="2000" dirty="0" smtClean="0">
                <a:solidFill>
                  <a:schemeClr val="bg1"/>
                </a:solidFill>
              </a:rPr>
              <a:t>(</a:t>
            </a:r>
            <a:r>
              <a:rPr lang="zh-CN" altLang="en-US" sz="2000" dirty="0">
                <a:solidFill>
                  <a:schemeClr val="bg1"/>
                </a:solidFill>
              </a:rPr>
              <a:t>考虑到相关职位的中国原则卦 </a:t>
            </a:r>
            <a:r>
              <a:rPr lang="en-US" altLang="zh-CN" sz="2000" dirty="0">
                <a:solidFill>
                  <a:schemeClr val="bg1"/>
                </a:solidFill>
              </a:rPr>
              <a:t>- 1-4</a:t>
            </a:r>
            <a:r>
              <a:rPr lang="zh-CN" altLang="en-US" sz="2000" dirty="0">
                <a:solidFill>
                  <a:schemeClr val="bg1"/>
                </a:solidFill>
              </a:rPr>
              <a:t>，</a:t>
            </a:r>
            <a:r>
              <a:rPr lang="en-US" altLang="zh-CN" sz="2000" dirty="0">
                <a:solidFill>
                  <a:schemeClr val="bg1"/>
                </a:solidFill>
              </a:rPr>
              <a:t>2-5</a:t>
            </a:r>
            <a:r>
              <a:rPr lang="zh-CN" altLang="en-US" sz="2000" dirty="0">
                <a:solidFill>
                  <a:schemeClr val="bg1"/>
                </a:solidFill>
              </a:rPr>
              <a:t>，</a:t>
            </a:r>
            <a:r>
              <a:rPr lang="en-US" altLang="zh-CN" sz="2000" dirty="0">
                <a:solidFill>
                  <a:schemeClr val="bg1"/>
                </a:solidFill>
              </a:rPr>
              <a:t>3-6 - </a:t>
            </a:r>
            <a:r>
              <a:rPr lang="zh-CN" altLang="en-US" sz="2000" dirty="0">
                <a:solidFill>
                  <a:schemeClr val="bg1"/>
                </a:solidFill>
              </a:rPr>
              <a:t>并通过其</a:t>
            </a:r>
            <a:r>
              <a:rPr lang="en-US" altLang="zh-CN" sz="2000" dirty="0">
                <a:solidFill>
                  <a:schemeClr val="bg1"/>
                </a:solidFill>
              </a:rPr>
              <a:t>3</a:t>
            </a:r>
            <a:r>
              <a:rPr lang="zh-CN" altLang="en-US" sz="2000" dirty="0">
                <a:solidFill>
                  <a:schemeClr val="bg1"/>
                </a:solidFill>
              </a:rPr>
              <a:t>双字母组合的乘积来替换各个卦在这样的表示）。所以，“易经”也是一个与 </a:t>
            </a:r>
            <a:r>
              <a:rPr lang="en-US" altLang="zh-CN" sz="2000" dirty="0">
                <a:solidFill>
                  <a:schemeClr val="bg1"/>
                </a:solidFill>
              </a:rPr>
              <a:t>Walsh </a:t>
            </a:r>
            <a:r>
              <a:rPr lang="zh-CN" altLang="en-US" sz="2000" dirty="0">
                <a:solidFill>
                  <a:schemeClr val="bg1"/>
                </a:solidFill>
              </a:rPr>
              <a:t>函数和有关，关于大自然中古老表格的</a:t>
            </a:r>
            <a:r>
              <a:rPr lang="en-US" altLang="zh-CN" sz="2000" dirty="0" err="1">
                <a:solidFill>
                  <a:schemeClr val="bg1"/>
                </a:solidFill>
              </a:rPr>
              <a:t>Hadamard</a:t>
            </a:r>
            <a:r>
              <a:rPr lang="zh-CN" altLang="en-US" sz="2000" dirty="0">
                <a:solidFill>
                  <a:schemeClr val="bg1"/>
                </a:solidFill>
              </a:rPr>
              <a:t>矩阵的原型。 </a:t>
            </a:r>
            <a:r>
              <a:rPr lang="zh-CN" altLang="en-US" sz="2400" dirty="0"/>
              <a:t/>
            </a:r>
            <a:br>
              <a:rPr lang="zh-CN" altLang="en-US" sz="2400" dirty="0"/>
            </a:br>
            <a:r>
              <a:rPr lang="en-US" altLang="zh-CN" sz="2400" dirty="0"/>
              <a:t/>
            </a:r>
            <a:br>
              <a:rPr lang="en-US" altLang="zh-CN" sz="2400" dirty="0"/>
            </a:br>
            <a:endParaRPr lang="zh-CN" altLang="zh-CN" sz="2400" dirty="0">
              <a:solidFill>
                <a:schemeClr val="bg1"/>
              </a:solidFill>
              <a:latin typeface="+mj-lt"/>
            </a:endParaRPr>
          </a:p>
        </p:txBody>
      </p:sp>
      <p:pic>
        <p:nvPicPr>
          <p:cNvPr id="9" name="Picture 8"/>
          <p:cNvPicPr>
            <a:picLocks noChangeAspect="1"/>
          </p:cNvPicPr>
          <p:nvPr/>
        </p:nvPicPr>
        <p:blipFill>
          <a:blip r:embed="rId3"/>
          <a:stretch>
            <a:fillRect/>
          </a:stretch>
        </p:blipFill>
        <p:spPr>
          <a:xfrm>
            <a:off x="1634072" y="4402401"/>
            <a:ext cx="1329864" cy="586042"/>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1421144621"/>
              </p:ext>
            </p:extLst>
          </p:nvPr>
        </p:nvGraphicFramePr>
        <p:xfrm>
          <a:off x="3367315" y="4238222"/>
          <a:ext cx="2976633" cy="2326563"/>
        </p:xfrm>
        <a:graphic>
          <a:graphicData uri="http://schemas.openxmlformats.org/presentationml/2006/ole">
            <mc:AlternateContent xmlns:mc="http://schemas.openxmlformats.org/markup-compatibility/2006">
              <mc:Choice xmlns:v="urn:schemas-microsoft-com:vml" Requires="v">
                <p:oleObj spid="_x0000_s8417" name="Document" r:id="rId4" imgW="6083300" imgH="4762500" progId="Word.Document.12">
                  <p:embed/>
                </p:oleObj>
              </mc:Choice>
              <mc:Fallback>
                <p:oleObj name="Document" r:id="rId4" imgW="6083300" imgH="47625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7315" y="4238222"/>
                        <a:ext cx="2976633" cy="2326563"/>
                      </a:xfrm>
                      <a:prstGeom prst="rect">
                        <a:avLst/>
                      </a:prstGeom>
                      <a:noFill/>
                      <a:ln>
                        <a:noFill/>
                      </a:ln>
                      <a:effectLst/>
                    </p:spPr>
                  </p:pic>
                </p:oleObj>
              </mc:Fallback>
            </mc:AlternateContent>
          </a:graphicData>
        </a:graphic>
      </p:graphicFrame>
      <p:pic>
        <p:nvPicPr>
          <p:cNvPr id="15" name="Picture 14"/>
          <p:cNvPicPr>
            <a:picLocks noChangeAspect="1"/>
          </p:cNvPicPr>
          <p:nvPr/>
        </p:nvPicPr>
        <p:blipFill>
          <a:blip r:embed="rId6"/>
          <a:stretch>
            <a:fillRect/>
          </a:stretch>
        </p:blipFill>
        <p:spPr>
          <a:xfrm>
            <a:off x="6343948" y="4823343"/>
            <a:ext cx="647700" cy="330200"/>
          </a:xfrm>
          <a:prstGeom prst="rect">
            <a:avLst/>
          </a:prstGeom>
        </p:spPr>
      </p:pic>
      <p:pic>
        <p:nvPicPr>
          <p:cNvPr id="16" name="Picture 15"/>
          <p:cNvPicPr>
            <a:picLocks noChangeAspect="1"/>
          </p:cNvPicPr>
          <p:nvPr/>
        </p:nvPicPr>
        <p:blipFill>
          <a:blip r:embed="rId7"/>
          <a:stretch>
            <a:fillRect/>
          </a:stretch>
        </p:blipFill>
        <p:spPr>
          <a:xfrm>
            <a:off x="6991648" y="4388252"/>
            <a:ext cx="3148564" cy="1800652"/>
          </a:xfrm>
          <a:prstGeom prst="rect">
            <a:avLst/>
          </a:prstGeom>
        </p:spPr>
      </p:pic>
      <p:pic>
        <p:nvPicPr>
          <p:cNvPr id="11" name="Picture 10"/>
          <p:cNvPicPr>
            <a:picLocks noChangeAspect="1"/>
          </p:cNvPicPr>
          <p:nvPr/>
        </p:nvPicPr>
        <p:blipFill>
          <a:blip r:embed="rId8"/>
          <a:stretch>
            <a:fillRect/>
          </a:stretch>
        </p:blipFill>
        <p:spPr>
          <a:xfrm>
            <a:off x="2833080" y="626825"/>
            <a:ext cx="404845" cy="179931"/>
          </a:xfrm>
          <a:prstGeom prst="rect">
            <a:avLst/>
          </a:prstGeom>
        </p:spPr>
      </p:pic>
    </p:spTree>
    <p:extLst>
      <p:ext uri="{BB962C8B-B14F-4D97-AF65-F5344CB8AC3E}">
        <p14:creationId xmlns:p14="http://schemas.microsoft.com/office/powerpoint/2010/main" val="67711898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矩形 7"/>
          <p:cNvSpPr/>
          <p:nvPr/>
        </p:nvSpPr>
        <p:spPr>
          <a:xfrm>
            <a:off x="0" y="-51514"/>
            <a:ext cx="12192000" cy="4491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 name="组合 11"/>
          <p:cNvGrpSpPr/>
          <p:nvPr/>
        </p:nvGrpSpPr>
        <p:grpSpPr>
          <a:xfrm>
            <a:off x="531577" y="38362"/>
            <a:ext cx="11514649" cy="3394144"/>
            <a:chOff x="3015818" y="2063700"/>
            <a:chExt cx="6962464" cy="3394144"/>
          </a:xfrm>
        </p:grpSpPr>
        <p:sp>
          <p:nvSpPr>
            <p:cNvPr id="13" name="文本框 12"/>
            <p:cNvSpPr txBox="1"/>
            <p:nvPr/>
          </p:nvSpPr>
          <p:spPr>
            <a:xfrm>
              <a:off x="3015818" y="2410856"/>
              <a:ext cx="6854464" cy="3046988"/>
            </a:xfrm>
            <a:prstGeom prst="rect">
              <a:avLst/>
            </a:prstGeom>
            <a:noFill/>
          </p:spPr>
          <p:txBody>
            <a:bodyPr wrap="square" rtlCol="0">
              <a:spAutoFit/>
            </a:bodyPr>
            <a:lstStyle/>
            <a:p>
              <a:pPr indent="540000"/>
              <a:r>
                <a:rPr lang="en-US" altLang="zh-CN" sz="3200" dirty="0" err="1">
                  <a:solidFill>
                    <a:schemeClr val="bg1"/>
                  </a:solidFill>
                  <a:latin typeface="Calibri" charset="0"/>
                </a:rPr>
                <a:t>Hadamard</a:t>
              </a:r>
              <a:r>
                <a:rPr lang="en-US" altLang="zh-CN" sz="3200" dirty="0">
                  <a:solidFill>
                    <a:schemeClr val="bg1"/>
                  </a:solidFill>
                  <a:latin typeface="Calibri" charset="0"/>
                </a:rPr>
                <a:t> matrices, which are related with genetic informatics, possess many interesting mathematical properties. Let us mention some of them beginning with projection operators and cyclic groups of transformations on their bases.</a:t>
              </a:r>
              <a:r>
                <a:rPr lang="ru-RU" altLang="zh-CN" sz="3200" dirty="0">
                  <a:solidFill>
                    <a:schemeClr val="bg1"/>
                  </a:solidFill>
                  <a:latin typeface="Calibri" charset="0"/>
                </a:rPr>
                <a:t/>
              </a:r>
              <a:br>
                <a:rPr lang="ru-RU" altLang="zh-CN" sz="3200" dirty="0">
                  <a:solidFill>
                    <a:schemeClr val="bg1"/>
                  </a:solidFill>
                  <a:latin typeface="Calibri" charset="0"/>
                </a:rPr>
              </a:br>
              <a:r>
                <a:rPr lang="en-US" altLang="zh-CN" sz="3200" dirty="0">
                  <a:solidFill>
                    <a:schemeClr val="bg1"/>
                  </a:solidFill>
                </a:rPr>
                <a:t/>
              </a:r>
              <a:br>
                <a:rPr lang="en-US" altLang="zh-CN" sz="3200" dirty="0">
                  <a:solidFill>
                    <a:schemeClr val="bg1"/>
                  </a:solidFill>
                </a:rPr>
              </a:br>
              <a:endParaRPr lang="zh-CN" altLang="en-US" sz="3200" dirty="0">
                <a:solidFill>
                  <a:schemeClr val="bg1"/>
                </a:solidFill>
              </a:endParaRPr>
            </a:p>
          </p:txBody>
        </p:sp>
        <p:sp>
          <p:nvSpPr>
            <p:cNvPr id="18" name="矩形 17"/>
            <p:cNvSpPr/>
            <p:nvPr/>
          </p:nvSpPr>
          <p:spPr>
            <a:xfrm>
              <a:off x="9870282" y="2063700"/>
              <a:ext cx="1080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7" name="矩形 6"/>
          <p:cNvSpPr/>
          <p:nvPr/>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文本框 22"/>
          <p:cNvSpPr txBox="1"/>
          <p:nvPr/>
        </p:nvSpPr>
        <p:spPr>
          <a:xfrm>
            <a:off x="682388" y="4874787"/>
            <a:ext cx="11041039" cy="1815882"/>
          </a:xfrm>
          <a:prstGeom prst="rect">
            <a:avLst/>
          </a:prstGeom>
          <a:noFill/>
        </p:spPr>
        <p:txBody>
          <a:bodyPr wrap="square" rtlCol="0">
            <a:spAutoFit/>
          </a:bodyPr>
          <a:lstStyle/>
          <a:p>
            <a:r>
              <a:rPr lang="zh-CN" altLang="en-US" sz="2800" dirty="0">
                <a:solidFill>
                  <a:schemeClr val="bg1"/>
                </a:solidFill>
              </a:rPr>
              <a:t>与遗传信息相关的</a:t>
            </a:r>
            <a:r>
              <a:rPr lang="en-US" altLang="zh-CN" sz="2800" dirty="0" err="1">
                <a:solidFill>
                  <a:schemeClr val="bg1"/>
                </a:solidFill>
              </a:rPr>
              <a:t>Hadamard</a:t>
            </a:r>
            <a:r>
              <a:rPr lang="zh-CN" altLang="en-US" sz="2800" dirty="0">
                <a:solidFill>
                  <a:schemeClr val="bg1"/>
                </a:solidFill>
              </a:rPr>
              <a:t>矩阵，具有许多与数学相关的有趣的属性。让我们从他们的基础：投影算子和循环群的变换开始。</a:t>
            </a:r>
            <a:br>
              <a:rPr lang="zh-CN" altLang="en-US" sz="2800" dirty="0">
                <a:solidFill>
                  <a:schemeClr val="bg1"/>
                </a:solidFill>
              </a:rPr>
            </a:br>
            <a:r>
              <a:rPr lang="ru-RU" altLang="zh-CN" sz="2800" dirty="0">
                <a:latin typeface="Calibri" charset="0"/>
              </a:rPr>
              <a:t/>
            </a:r>
            <a:br>
              <a:rPr lang="ru-RU" altLang="zh-CN" sz="2800" dirty="0">
                <a:latin typeface="Calibri" charset="0"/>
              </a:rPr>
            </a:br>
            <a:endParaRPr lang="zh-CN" altLang="zh-CN" sz="2800" dirty="0"/>
          </a:p>
        </p:txBody>
      </p:sp>
    </p:spTree>
    <p:extLst>
      <p:ext uri="{BB962C8B-B14F-4D97-AF65-F5344CB8AC3E}">
        <p14:creationId xmlns:p14="http://schemas.microsoft.com/office/powerpoint/2010/main" val="136623195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3426946"/>
            <a:ext cx="12192000" cy="343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p:cNvSpPr/>
          <p:nvPr/>
        </p:nvSpPr>
        <p:spPr>
          <a:xfrm>
            <a:off x="22074" y="152225"/>
            <a:ext cx="8330354" cy="3533275"/>
          </a:xfrm>
          <a:prstGeom prst="rect">
            <a:avLst/>
          </a:prstGeom>
        </p:spPr>
        <p:txBody>
          <a:bodyPr wrap="square">
            <a:spAutoFit/>
          </a:bodyPr>
          <a:lstStyle/>
          <a:p>
            <a:pPr>
              <a:lnSpc>
                <a:spcPct val="90000"/>
              </a:lnSpc>
              <a:buNone/>
              <a:defRPr/>
            </a:pPr>
            <a:r>
              <a:rPr lang="en-US" altLang="zh-CN" sz="2400" b="1" dirty="0" smtClean="0">
                <a:latin typeface="Calibri" charset="0"/>
              </a:rPr>
              <a:t>       </a:t>
            </a:r>
            <a:r>
              <a:rPr lang="en-US" altLang="zh-CN" sz="2800" b="1" dirty="0" smtClean="0">
                <a:latin typeface="Calibri" charset="0"/>
              </a:rPr>
              <a:t>    Hadamard </a:t>
            </a:r>
            <a:r>
              <a:rPr lang="en-US" altLang="zh-CN" sz="2800" b="1" dirty="0">
                <a:latin typeface="Calibri" charset="0"/>
              </a:rPr>
              <a:t>matrices and projection </a:t>
            </a:r>
            <a:r>
              <a:rPr lang="en-US" altLang="zh-CN" sz="2800" b="1" dirty="0" smtClean="0">
                <a:latin typeface="Calibri" charset="0"/>
              </a:rPr>
              <a:t>operators</a:t>
            </a:r>
          </a:p>
          <a:p>
            <a:pPr>
              <a:lnSpc>
                <a:spcPct val="90000"/>
              </a:lnSpc>
              <a:buNone/>
              <a:defRPr/>
            </a:pPr>
            <a:endParaRPr lang="en-US" altLang="zh-CN" sz="2800" b="1" dirty="0" smtClean="0">
              <a:latin typeface="Calibri" charset="0"/>
            </a:endParaRPr>
          </a:p>
          <a:p>
            <a:pPr>
              <a:lnSpc>
                <a:spcPct val="90000"/>
              </a:lnSpc>
              <a:buNone/>
              <a:defRPr/>
            </a:pPr>
            <a:r>
              <a:rPr lang="en-US" altLang="zh-CN" sz="2800" dirty="0">
                <a:latin typeface="Calibri" charset="0"/>
              </a:rPr>
              <a:t>Our visual perception and a “projection method” in </a:t>
            </a:r>
            <a:endParaRPr lang="en-US" altLang="zh-CN" sz="2800" dirty="0" smtClean="0">
              <a:latin typeface="Calibri" charset="0"/>
            </a:endParaRPr>
          </a:p>
          <a:p>
            <a:pPr>
              <a:lnSpc>
                <a:spcPct val="90000"/>
              </a:lnSpc>
              <a:buNone/>
              <a:defRPr/>
            </a:pPr>
            <a:r>
              <a:rPr lang="en-US" altLang="zh-CN" sz="2800" dirty="0" smtClean="0">
                <a:latin typeface="Calibri" charset="0"/>
              </a:rPr>
              <a:t>the </a:t>
            </a:r>
            <a:r>
              <a:rPr lang="en-US" altLang="zh-CN" sz="2800" dirty="0">
                <a:latin typeface="Calibri" charset="0"/>
              </a:rPr>
              <a:t>drawing are based on projections of external objects on retina and a drawing plane. In mathematics, such operations of projections are expressed by means of </a:t>
            </a:r>
            <a:r>
              <a:rPr lang="en-US" altLang="zh-CN" sz="2800" b="1" dirty="0">
                <a:latin typeface="Calibri" charset="0"/>
              </a:rPr>
              <a:t>square matrices</a:t>
            </a:r>
            <a:r>
              <a:rPr lang="en-US" altLang="zh-CN" sz="2800" dirty="0">
                <a:latin typeface="Calibri" charset="0"/>
              </a:rPr>
              <a:t>, which are called “projection operators” (or “projectors”). </a:t>
            </a:r>
            <a:r>
              <a:rPr lang="zh-CN" altLang="en-US" sz="2400" dirty="0"/>
              <a:t/>
            </a:r>
            <a:br>
              <a:rPr lang="zh-CN" altLang="en-US" sz="2400" dirty="0"/>
            </a:br>
            <a:endParaRPr lang="ru-RU" altLang="zh-CN" sz="2400" dirty="0">
              <a:solidFill>
                <a:srgbClr val="0F2B37"/>
              </a:solidFill>
            </a:endParaRPr>
          </a:p>
        </p:txBody>
      </p:sp>
      <p:sp>
        <p:nvSpPr>
          <p:cNvPr id="33" name="矩形 32"/>
          <p:cNvSpPr/>
          <p:nvPr/>
        </p:nvSpPr>
        <p:spPr>
          <a:xfrm>
            <a:off x="8008675" y="180444"/>
            <a:ext cx="4148921" cy="2246769"/>
          </a:xfrm>
          <a:prstGeom prst="rect">
            <a:avLst/>
          </a:prstGeom>
          <a:ln>
            <a:solidFill>
              <a:schemeClr val="accent1">
                <a:lumMod val="20000"/>
                <a:lumOff val="80000"/>
              </a:schemeClr>
            </a:solidFill>
          </a:ln>
        </p:spPr>
        <p:txBody>
          <a:bodyPr wrap="square">
            <a:spAutoFit/>
          </a:bodyPr>
          <a:lstStyle/>
          <a:p>
            <a:r>
              <a:rPr lang="en-US" altLang="zh-CN" sz="2000" b="1" dirty="0" err="1">
                <a:solidFill>
                  <a:schemeClr val="bg1"/>
                </a:solidFill>
              </a:rPr>
              <a:t>Hadamard</a:t>
            </a:r>
            <a:r>
              <a:rPr lang="zh-CN" altLang="en-US" sz="2000" b="1" dirty="0">
                <a:solidFill>
                  <a:schemeClr val="bg1"/>
                </a:solidFill>
              </a:rPr>
              <a:t>矩阵和投影算子</a:t>
            </a:r>
            <a:endParaRPr lang="en-US" altLang="zh-CN" sz="2000" b="1" dirty="0">
              <a:solidFill>
                <a:schemeClr val="bg1"/>
              </a:solidFill>
            </a:endParaRPr>
          </a:p>
          <a:p>
            <a:pPr algn="ctr"/>
            <a:endParaRPr lang="en-US" altLang="zh-CN" sz="2000" dirty="0" smtClean="0">
              <a:solidFill>
                <a:schemeClr val="bg1"/>
              </a:solidFill>
              <a:latin typeface="+mj-lt"/>
            </a:endParaRPr>
          </a:p>
          <a:p>
            <a:r>
              <a:rPr lang="zh-CN" altLang="en-US" sz="2000" dirty="0" smtClean="0">
                <a:solidFill>
                  <a:schemeClr val="bg1"/>
                </a:solidFill>
                <a:latin typeface="+mj-lt"/>
              </a:rPr>
              <a:t>我们</a:t>
            </a:r>
            <a:r>
              <a:rPr lang="zh-CN" altLang="en-US" sz="2000" dirty="0">
                <a:solidFill>
                  <a:schemeClr val="bg1"/>
                </a:solidFill>
                <a:latin typeface="+mj-lt"/>
              </a:rPr>
              <a:t>在图纸上的视觉感知和“投影方法”都是基于视网膜上的外部物体和绘图平面的投影。在数学中通过平方矩阵表示操作预测，被称为“投影算子”</a:t>
            </a:r>
            <a:r>
              <a:rPr lang="en-US" altLang="zh-CN" sz="2000" dirty="0">
                <a:solidFill>
                  <a:schemeClr val="bg1"/>
                </a:solidFill>
                <a:latin typeface="+mj-lt"/>
              </a:rPr>
              <a:t>(</a:t>
            </a:r>
            <a:r>
              <a:rPr lang="zh-CN" altLang="en-US" sz="2000" dirty="0">
                <a:solidFill>
                  <a:schemeClr val="bg1"/>
                </a:solidFill>
                <a:latin typeface="+mj-lt"/>
              </a:rPr>
              <a:t>或“投影仪”</a:t>
            </a:r>
            <a:r>
              <a:rPr lang="en-US" altLang="zh-CN" sz="2000" dirty="0">
                <a:solidFill>
                  <a:schemeClr val="bg1"/>
                </a:solidFill>
                <a:latin typeface="+mj-lt"/>
              </a:rPr>
              <a:t>)</a:t>
            </a:r>
            <a:r>
              <a:rPr lang="zh-CN" altLang="en-US" sz="2000" dirty="0">
                <a:solidFill>
                  <a:schemeClr val="bg1"/>
                </a:solidFill>
                <a:latin typeface="+mj-lt"/>
              </a:rPr>
              <a:t>。</a:t>
            </a:r>
            <a:endParaRPr lang="zh-CN" altLang="zh-CN" sz="2000" dirty="0">
              <a:solidFill>
                <a:schemeClr val="bg1"/>
              </a:solidFill>
              <a:latin typeface="+mj-lt"/>
            </a:endParaRPr>
          </a:p>
        </p:txBody>
      </p:sp>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8688" y="3579812"/>
            <a:ext cx="4181444" cy="298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20612" y="3537393"/>
            <a:ext cx="3641976" cy="288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a:off x="1029115" y="3579812"/>
            <a:ext cx="2334829" cy="3012683"/>
          </a:xfrm>
          <a:prstGeom prst="rect">
            <a:avLst/>
          </a:prstGeom>
        </p:spPr>
      </p:pic>
    </p:spTree>
    <p:extLst>
      <p:ext uri="{BB962C8B-B14F-4D97-AF65-F5344CB8AC3E}">
        <p14:creationId xmlns:p14="http://schemas.microsoft.com/office/powerpoint/2010/main" val="209827028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矩形 7"/>
          <p:cNvSpPr/>
          <p:nvPr/>
        </p:nvSpPr>
        <p:spPr>
          <a:xfrm>
            <a:off x="0" y="-51514"/>
            <a:ext cx="12192000" cy="40697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 name="组合 11"/>
          <p:cNvGrpSpPr/>
          <p:nvPr/>
        </p:nvGrpSpPr>
        <p:grpSpPr>
          <a:xfrm>
            <a:off x="499418" y="-51514"/>
            <a:ext cx="11546809" cy="4893647"/>
            <a:chOff x="2996372" y="1935187"/>
            <a:chExt cx="6981910" cy="4893647"/>
          </a:xfrm>
        </p:grpSpPr>
        <p:sp>
          <p:nvSpPr>
            <p:cNvPr id="13" name="文本框 12"/>
            <p:cNvSpPr txBox="1"/>
            <p:nvPr/>
          </p:nvSpPr>
          <p:spPr>
            <a:xfrm>
              <a:off x="2996372" y="1935187"/>
              <a:ext cx="6927910" cy="4893647"/>
            </a:xfrm>
            <a:prstGeom prst="rect">
              <a:avLst/>
            </a:prstGeom>
            <a:noFill/>
          </p:spPr>
          <p:txBody>
            <a:bodyPr wrap="square" rtlCol="0">
              <a:spAutoFit/>
            </a:bodyPr>
            <a:lstStyle/>
            <a:p>
              <a:pPr indent="540000"/>
              <a:r>
                <a:rPr lang="en-US" altLang="zh-CN" sz="2600" dirty="0">
                  <a:solidFill>
                    <a:schemeClr val="bg1"/>
                  </a:solidFill>
                  <a:latin typeface="Times New Roman" charset="0"/>
                  <a:cs typeface="Times New Roman" charset="0"/>
                </a:rPr>
                <a:t>Information from the micro-world of genetic molecules dictates constructions in the macro-world of living organisms under strong noise and interference</a:t>
              </a:r>
              <a:r>
                <a:rPr lang="en-US" altLang="zh-CN" sz="2600" dirty="0" smtClean="0">
                  <a:solidFill>
                    <a:schemeClr val="bg1"/>
                  </a:solidFill>
                  <a:latin typeface="Times New Roman" charset="0"/>
                  <a:cs typeface="Times New Roman" charset="0"/>
                </a:rPr>
                <a:t>.</a:t>
              </a:r>
              <a:r>
                <a:rPr lang="ru-RU" altLang="zh-CN" sz="2600" dirty="0" smtClean="0">
                  <a:solidFill>
                    <a:schemeClr val="bg1"/>
                  </a:solidFill>
                  <a:latin typeface="Times New Roman" charset="0"/>
                  <a:cs typeface="Times New Roman" charset="0"/>
                </a:rPr>
                <a:t> </a:t>
              </a:r>
              <a:r>
                <a:rPr lang="en-US" altLang="zh-CN" sz="2600" dirty="0" smtClean="0">
                  <a:solidFill>
                    <a:schemeClr val="bg1"/>
                  </a:solidFill>
                  <a:latin typeface="Times New Roman" charset="0"/>
                  <a:cs typeface="Times New Roman" charset="0"/>
                </a:rPr>
                <a:t>This </a:t>
              </a:r>
              <a:r>
                <a:rPr lang="en-US" altLang="zh-CN" sz="2600" dirty="0">
                  <a:solidFill>
                    <a:schemeClr val="bg1"/>
                  </a:solidFill>
                  <a:latin typeface="Times New Roman" charset="0"/>
                  <a:cs typeface="Times New Roman" charset="0"/>
                </a:rPr>
                <a:t>dictation is realized by means of unknown algorithms of multi-channel noise-immunity coding</a:t>
              </a:r>
              <a:r>
                <a:rPr lang="en-US" altLang="zh-CN" sz="2600" dirty="0" smtClean="0">
                  <a:solidFill>
                    <a:schemeClr val="bg1"/>
                  </a:solidFill>
                  <a:latin typeface="Times New Roman" charset="0"/>
                  <a:cs typeface="Times New Roman" charset="0"/>
                </a:rPr>
                <a:t>.</a:t>
              </a:r>
              <a:r>
                <a:rPr lang="ru-RU" altLang="zh-CN" sz="2600" dirty="0" smtClean="0">
                  <a:solidFill>
                    <a:schemeClr val="bg1"/>
                  </a:solidFill>
                  <a:latin typeface="Times New Roman" charset="0"/>
                  <a:cs typeface="Times New Roman" charset="0"/>
                </a:rPr>
                <a:t> </a:t>
              </a:r>
              <a:r>
                <a:rPr lang="en-US" altLang="zh-CN" sz="2600" dirty="0" smtClean="0">
                  <a:solidFill>
                    <a:schemeClr val="bg1"/>
                  </a:solidFill>
                  <a:latin typeface="Times New Roman" charset="0"/>
                  <a:cs typeface="Times New Roman" charset="0"/>
                </a:rPr>
                <a:t>For </a:t>
              </a:r>
              <a:r>
                <a:rPr lang="en-US" altLang="zh-CN" sz="2600" dirty="0">
                  <a:solidFill>
                    <a:schemeClr val="bg1"/>
                  </a:solidFill>
                  <a:latin typeface="Times New Roman" charset="0"/>
                  <a:cs typeface="Times New Roman" charset="0"/>
                </a:rPr>
                <a:t>example, in accordance with </a:t>
              </a:r>
              <a:r>
                <a:rPr lang="en-US" altLang="zh-CN" sz="2600" u="sng" dirty="0">
                  <a:solidFill>
                    <a:schemeClr val="bg1"/>
                  </a:solidFill>
                  <a:latin typeface="Times New Roman" charset="0"/>
                  <a:cs typeface="Times New Roman" charset="0"/>
                </a:rPr>
                <a:t>Mendel‘s laws of independent inheritance of traits,</a:t>
              </a:r>
              <a:r>
                <a:rPr lang="en-US" altLang="zh-CN" sz="2600" dirty="0">
                  <a:solidFill>
                    <a:schemeClr val="bg1"/>
                  </a:solidFill>
                  <a:latin typeface="Times New Roman" charset="0"/>
                  <a:cs typeface="Times New Roman" charset="0"/>
                </a:rPr>
                <a:t> colors of human skin, eye and hairs are genetically defined independently</a:t>
              </a:r>
              <a:r>
                <a:rPr lang="en-US" altLang="zh-CN" sz="2600" dirty="0" smtClean="0">
                  <a:solidFill>
                    <a:schemeClr val="bg1"/>
                  </a:solidFill>
                  <a:latin typeface="Times New Roman" charset="0"/>
                  <a:cs typeface="Times New Roman" charset="0"/>
                </a:rPr>
                <a:t>.</a:t>
              </a:r>
              <a:r>
                <a:rPr lang="ru-RU" altLang="zh-CN" sz="2600" dirty="0" smtClean="0">
                  <a:solidFill>
                    <a:schemeClr val="bg1"/>
                  </a:solidFill>
                  <a:latin typeface="Times New Roman" charset="0"/>
                  <a:cs typeface="Times New Roman" charset="0"/>
                </a:rPr>
                <a:t> </a:t>
              </a:r>
              <a:r>
                <a:rPr lang="en-US" altLang="zh-CN" sz="2600" dirty="0" smtClean="0">
                  <a:solidFill>
                    <a:schemeClr val="bg1"/>
                  </a:solidFill>
                  <a:latin typeface="Times New Roman" charset="0"/>
                  <a:cs typeface="Times New Roman" charset="0"/>
                </a:rPr>
                <a:t>So</a:t>
              </a:r>
              <a:r>
                <a:rPr lang="en-US" altLang="zh-CN" sz="2600" dirty="0">
                  <a:solidFill>
                    <a:schemeClr val="bg1"/>
                  </a:solidFill>
                  <a:latin typeface="Times New Roman" charset="0"/>
                  <a:cs typeface="Times New Roman" charset="0"/>
                </a:rPr>
                <a:t>, each </a:t>
              </a:r>
              <a:r>
                <a:rPr lang="en-US" altLang="zh-CN" sz="2600" b="1" u="sng" dirty="0">
                  <a:solidFill>
                    <a:schemeClr val="bg1"/>
                  </a:solidFill>
                  <a:latin typeface="Times New Roman" charset="0"/>
                  <a:cs typeface="Times New Roman" charset="0"/>
                </a:rPr>
                <a:t>living organism is an algorithmic machine of multi-channel noise-immunity  coding</a:t>
              </a:r>
              <a:r>
                <a:rPr lang="en-US" altLang="zh-CN" sz="2600" dirty="0">
                  <a:solidFill>
                    <a:schemeClr val="bg1"/>
                  </a:solidFill>
                  <a:latin typeface="Times New Roman" charset="0"/>
                  <a:cs typeface="Times New Roman" charset="0"/>
                </a:rPr>
                <a:t>. To understand this machine we should use the theory of noise-immunity coding, which is based on </a:t>
              </a:r>
              <a:r>
                <a:rPr lang="en-US" altLang="zh-CN" sz="2600" b="1" dirty="0">
                  <a:solidFill>
                    <a:schemeClr val="bg1"/>
                  </a:solidFill>
                  <a:latin typeface="Times New Roman" charset="0"/>
                  <a:cs typeface="Times New Roman" charset="0"/>
                </a:rPr>
                <a:t>matrix representations </a:t>
              </a:r>
              <a:r>
                <a:rPr lang="en-US" altLang="zh-CN" sz="2600" dirty="0">
                  <a:solidFill>
                    <a:schemeClr val="bg1"/>
                  </a:solidFill>
                  <a:latin typeface="Times New Roman" charset="0"/>
                  <a:cs typeface="Times New Roman" charset="0"/>
                </a:rPr>
                <a:t>of digital information</a:t>
              </a:r>
              <a:r>
                <a:rPr lang="en-US" altLang="zh-CN" sz="2600" dirty="0" smtClean="0">
                  <a:solidFill>
                    <a:schemeClr val="bg1"/>
                  </a:solidFill>
                  <a:latin typeface="Times New Roman" charset="0"/>
                  <a:cs typeface="Times New Roman" charset="0"/>
                </a:rPr>
                <a:t>.</a:t>
              </a:r>
              <a:r>
                <a:rPr lang="ru-RU" altLang="zh-CN" sz="2600" dirty="0" smtClean="0">
                  <a:solidFill>
                    <a:schemeClr val="bg1"/>
                  </a:solidFill>
                  <a:latin typeface="Times New Roman" charset="0"/>
                  <a:cs typeface="Times New Roman" charset="0"/>
                </a:rPr>
                <a:t> </a:t>
              </a:r>
              <a:r>
                <a:rPr lang="en-US" altLang="zh-CN" sz="2600" dirty="0" smtClean="0">
                  <a:solidFill>
                    <a:schemeClr val="bg1"/>
                  </a:solidFill>
                  <a:latin typeface="Times New Roman" charset="0"/>
                  <a:cs typeface="Times New Roman" charset="0"/>
                </a:rPr>
                <a:t>Correspondingly </a:t>
              </a:r>
              <a:r>
                <a:rPr lang="en-US" altLang="zh-CN" sz="2600" dirty="0">
                  <a:solidFill>
                    <a:schemeClr val="bg1"/>
                  </a:solidFill>
                  <a:latin typeface="Times New Roman" charset="0"/>
                  <a:cs typeface="Times New Roman" charset="0"/>
                </a:rPr>
                <a:t>we search mathematics of genetic systems in </a:t>
              </a:r>
              <a:r>
                <a:rPr lang="en-US" altLang="zh-CN" sz="2600" dirty="0" smtClean="0">
                  <a:solidFill>
                    <a:schemeClr val="bg1"/>
                  </a:solidFill>
                  <a:latin typeface="Times New Roman" charset="0"/>
                  <a:cs typeface="Times New Roman" charset="0"/>
                </a:rPr>
                <a:t>matrix</a:t>
              </a:r>
              <a:r>
                <a:rPr lang="ru-RU" altLang="zh-CN" sz="2600" dirty="0" smtClean="0">
                  <a:solidFill>
                    <a:schemeClr val="bg1"/>
                  </a:solidFill>
                  <a:latin typeface="Times New Roman" charset="0"/>
                  <a:cs typeface="Times New Roman" charset="0"/>
                </a:rPr>
                <a:t> </a:t>
              </a:r>
              <a:r>
                <a:rPr lang="en-US" altLang="zh-CN" sz="2600" dirty="0" smtClean="0">
                  <a:solidFill>
                    <a:schemeClr val="bg1"/>
                  </a:solidFill>
                  <a:latin typeface="Times New Roman" charset="0"/>
                  <a:cs typeface="Times New Roman" charset="0"/>
                </a:rPr>
                <a:t>representations </a:t>
              </a:r>
              <a:r>
                <a:rPr lang="en-US" altLang="zh-CN" sz="2600" dirty="0">
                  <a:solidFill>
                    <a:schemeClr val="bg1"/>
                  </a:solidFill>
                  <a:latin typeface="Times New Roman" charset="0"/>
                  <a:cs typeface="Times New Roman" charset="0"/>
                </a:rPr>
                <a:t>of ensembles of genetic elements.</a:t>
              </a:r>
              <a:br>
                <a:rPr lang="en-US" altLang="zh-CN" sz="2600" dirty="0">
                  <a:solidFill>
                    <a:schemeClr val="bg1"/>
                  </a:solidFill>
                  <a:latin typeface="Times New Roman" charset="0"/>
                  <a:cs typeface="Times New Roman" charset="0"/>
                </a:rPr>
              </a:br>
              <a:endParaRPr lang="en-US" altLang="zh-CN" sz="2600" dirty="0">
                <a:solidFill>
                  <a:schemeClr val="bg1"/>
                </a:solidFill>
                <a:latin typeface="+mj-lt"/>
              </a:endParaRPr>
            </a:p>
            <a:p>
              <a:r>
                <a:rPr lang="en-US" altLang="zh-CN" sz="2600" dirty="0">
                  <a:solidFill>
                    <a:schemeClr val="bg1"/>
                  </a:solidFill>
                  <a:latin typeface="+mj-lt"/>
                </a:rPr>
                <a:t> </a:t>
              </a:r>
              <a:endParaRPr lang="zh-CN" altLang="en-US" sz="2600" dirty="0">
                <a:solidFill>
                  <a:schemeClr val="bg1"/>
                </a:solidFill>
                <a:latin typeface="+mj-lt"/>
              </a:endParaRPr>
            </a:p>
          </p:txBody>
        </p:sp>
        <p:sp>
          <p:nvSpPr>
            <p:cNvPr id="18" name="矩形 17"/>
            <p:cNvSpPr/>
            <p:nvPr/>
          </p:nvSpPr>
          <p:spPr>
            <a:xfrm>
              <a:off x="9870282" y="2063700"/>
              <a:ext cx="1080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3" name="文本框 22"/>
          <p:cNvSpPr txBox="1"/>
          <p:nvPr/>
        </p:nvSpPr>
        <p:spPr>
          <a:xfrm>
            <a:off x="741122" y="4514188"/>
            <a:ext cx="11305103" cy="2308324"/>
          </a:xfrm>
          <a:prstGeom prst="rect">
            <a:avLst/>
          </a:prstGeom>
          <a:noFill/>
        </p:spPr>
        <p:txBody>
          <a:bodyPr wrap="square" rtlCol="0">
            <a:spAutoFit/>
          </a:bodyPr>
          <a:lstStyle/>
          <a:p>
            <a:pPr indent="540000"/>
            <a:r>
              <a:rPr lang="zh-CN" altLang="en-US" sz="2400" dirty="0">
                <a:solidFill>
                  <a:schemeClr val="bg1"/>
                </a:solidFill>
                <a:latin typeface="Times New Roman" charset="0"/>
                <a:cs typeface="Times New Roman" charset="0"/>
              </a:rPr>
              <a:t>微观世界的遗传分子信息决定宏观世界生物体在强噪声和干扰下的构造。这是通过一种不知名的多通道抗噪声干扰编码的算法实现。</a:t>
            </a:r>
            <a:r>
              <a:rPr lang="en-US" altLang="zh-CN" sz="2400" dirty="0">
                <a:solidFill>
                  <a:schemeClr val="bg1"/>
                </a:solidFill>
                <a:latin typeface="Times New Roman" charset="0"/>
                <a:cs typeface="Times New Roman" charset="0"/>
              </a:rPr>
              <a:t> </a:t>
            </a:r>
            <a:r>
              <a:rPr lang="zh-CN" altLang="en-US" sz="2400" dirty="0">
                <a:solidFill>
                  <a:schemeClr val="bg1"/>
                </a:solidFill>
                <a:latin typeface="Times New Roman" charset="0"/>
                <a:cs typeface="Times New Roman" charset="0"/>
              </a:rPr>
              <a:t>例如根据孟德尔独立遗传定律，人类的皮肤，眼睛以及头发的颜色都是由基因独立决定的。每一个生命体都具有一个多通道抗干扰算法</a:t>
            </a:r>
            <a:r>
              <a:rPr lang="zh-CN" altLang="en-US" sz="2400" dirty="0" smtClean="0">
                <a:solidFill>
                  <a:schemeClr val="bg1"/>
                </a:solidFill>
                <a:latin typeface="Times New Roman" charset="0"/>
                <a:cs typeface="Times New Roman" charset="0"/>
              </a:rPr>
              <a:t>的</a:t>
            </a:r>
            <a:r>
              <a:rPr lang="zh-CN" altLang="en-US" sz="2400" dirty="0">
                <a:solidFill>
                  <a:schemeClr val="bg1"/>
                </a:solidFill>
                <a:latin typeface="Times New Roman" charset="0"/>
                <a:cs typeface="Times New Roman" charset="0"/>
              </a:rPr>
              <a:t>机制</a:t>
            </a:r>
            <a:r>
              <a:rPr lang="zh-CN" altLang="en-US" sz="2400" dirty="0" smtClean="0">
                <a:solidFill>
                  <a:schemeClr val="bg1"/>
                </a:solidFill>
                <a:latin typeface="Times New Roman" charset="0"/>
                <a:cs typeface="Times New Roman" charset="0"/>
              </a:rPr>
              <a:t>。</a:t>
            </a:r>
            <a:r>
              <a:rPr lang="zh-CN" altLang="en-US" sz="2400" dirty="0">
                <a:solidFill>
                  <a:schemeClr val="bg1"/>
                </a:solidFill>
                <a:latin typeface="Times New Roman" charset="0"/>
                <a:cs typeface="Times New Roman" charset="0"/>
              </a:rPr>
              <a:t>为了理解这个机器，我们应使用抗干扰编码理论，它是基于数字信息矩阵表示。与此相对应，我们在遗传元素组成的矩阵表示中寻找一种数学的遗传系统。</a:t>
            </a:r>
            <a:r>
              <a:rPr lang="en-US" altLang="zh-CN" sz="2400" dirty="0" smtClean="0">
                <a:solidFill>
                  <a:schemeClr val="bg1"/>
                </a:solidFill>
                <a:latin typeface="+mj-lt"/>
              </a:rPr>
              <a:t> </a:t>
            </a:r>
            <a:endParaRPr lang="zh-CN" altLang="en-US" sz="2400" dirty="0">
              <a:solidFill>
                <a:schemeClr val="bg1"/>
              </a:solidFill>
              <a:latin typeface="+mj-lt"/>
            </a:endParaRPr>
          </a:p>
        </p:txBody>
      </p:sp>
    </p:spTree>
    <p:extLst>
      <p:ext uri="{BB962C8B-B14F-4D97-AF65-F5344CB8AC3E}">
        <p14:creationId xmlns:p14="http://schemas.microsoft.com/office/powerpoint/2010/main" val="78268796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4026238"/>
            <a:ext cx="12192000" cy="2831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p:cNvSpPr/>
          <p:nvPr/>
        </p:nvSpPr>
        <p:spPr>
          <a:xfrm>
            <a:off x="109061" y="258484"/>
            <a:ext cx="8043753" cy="3970318"/>
          </a:xfrm>
          <a:prstGeom prst="rect">
            <a:avLst/>
          </a:prstGeom>
        </p:spPr>
        <p:txBody>
          <a:bodyPr wrap="square">
            <a:spAutoFit/>
          </a:bodyPr>
          <a:lstStyle/>
          <a:p>
            <a:r>
              <a:rPr lang="en-US" altLang="zh-CN" sz="2800" b="1" dirty="0" smtClean="0">
                <a:latin typeface="Calibri" charset="0"/>
              </a:rPr>
              <a:t>A </a:t>
            </a:r>
            <a:r>
              <a:rPr lang="en-US" altLang="zh-CN" sz="2800" b="1" dirty="0">
                <a:latin typeface="Calibri" charset="0"/>
              </a:rPr>
              <a:t>necessary and sufficient condition </a:t>
            </a:r>
            <a:r>
              <a:rPr lang="en-US" altLang="zh-CN" sz="2800" dirty="0">
                <a:latin typeface="Calibri" charset="0"/>
              </a:rPr>
              <a:t>that a matrix P is a projection operator is given by the criterion:        </a:t>
            </a:r>
            <a:endParaRPr lang="en-US" altLang="zh-CN" sz="2800" dirty="0" smtClean="0">
              <a:latin typeface="Calibri" charset="0"/>
            </a:endParaRPr>
          </a:p>
          <a:p>
            <a:r>
              <a:rPr lang="en-US" altLang="zh-CN" sz="2800" dirty="0" smtClean="0">
                <a:latin typeface="Calibri" charset="0"/>
              </a:rPr>
              <a:t> </a:t>
            </a:r>
            <a:r>
              <a:rPr lang="en-US" altLang="zh-CN" sz="2800" b="1" dirty="0">
                <a:solidFill>
                  <a:srgbClr val="FF0000"/>
                </a:solidFill>
                <a:latin typeface="Calibri" charset="0"/>
              </a:rPr>
              <a:t>P</a:t>
            </a:r>
            <a:r>
              <a:rPr lang="en-US" altLang="zh-CN" sz="2800" b="1" baseline="30000" dirty="0">
                <a:solidFill>
                  <a:srgbClr val="FF0000"/>
                </a:solidFill>
                <a:latin typeface="Calibri" charset="0"/>
              </a:rPr>
              <a:t>2</a:t>
            </a:r>
            <a:r>
              <a:rPr lang="en-US" altLang="zh-CN" sz="2800" b="1" dirty="0">
                <a:solidFill>
                  <a:srgbClr val="FF0000"/>
                </a:solidFill>
                <a:latin typeface="Calibri" charset="0"/>
              </a:rPr>
              <a:t> = P</a:t>
            </a:r>
            <a:r>
              <a:rPr lang="en-US" altLang="zh-CN" sz="2800" dirty="0">
                <a:latin typeface="Calibri" charset="0"/>
              </a:rPr>
              <a:t>. </a:t>
            </a:r>
          </a:p>
          <a:p>
            <a:r>
              <a:rPr lang="en-US" altLang="zh-CN" sz="2800" dirty="0" smtClean="0">
                <a:latin typeface="Calibri" charset="0"/>
              </a:rPr>
              <a:t>The </a:t>
            </a:r>
            <a:r>
              <a:rPr lang="en-US" altLang="zh-CN" sz="2800" dirty="0">
                <a:latin typeface="Calibri" charset="0"/>
              </a:rPr>
              <a:t>following matrix P is an example of a projector, which makes a projection of vector [x, y, z] on the plane [x, y, 0</a:t>
            </a:r>
            <a:r>
              <a:rPr lang="en-US" altLang="zh-CN" sz="2800" dirty="0">
                <a:latin typeface="Calibri" charset="0"/>
              </a:rPr>
              <a:t>]. </a:t>
            </a:r>
            <a:endParaRPr lang="en-US" altLang="zh-CN" sz="2800" dirty="0" smtClean="0">
              <a:latin typeface="Calibri" charset="0"/>
            </a:endParaRPr>
          </a:p>
          <a:p>
            <a:r>
              <a:rPr lang="en-US" altLang="zh-CN" sz="2800" dirty="0" smtClean="0">
                <a:latin typeface="Calibri" charset="0"/>
              </a:rPr>
              <a:t>Let </a:t>
            </a:r>
            <a:r>
              <a:rPr lang="en-US" altLang="zh-CN" sz="2800" dirty="0">
                <a:latin typeface="Calibri" charset="0"/>
              </a:rPr>
              <a:t>us show that</a:t>
            </a:r>
            <a:r>
              <a:rPr lang="ru-RU" altLang="zh-CN" sz="2800" dirty="0">
                <a:latin typeface="Calibri" charset="0"/>
              </a:rPr>
              <a:t>  </a:t>
            </a:r>
            <a:r>
              <a:rPr lang="en-US" altLang="zh-CN" sz="2800" dirty="0">
                <a:latin typeface="Calibri" charset="0"/>
              </a:rPr>
              <a:t>the genetic Hadamard matrix H</a:t>
            </a:r>
            <a:r>
              <a:rPr lang="en-US" altLang="zh-CN" sz="2800" baseline="-25000" dirty="0">
                <a:latin typeface="Calibri" charset="0"/>
              </a:rPr>
              <a:t>8</a:t>
            </a:r>
            <a:r>
              <a:rPr lang="en-US" altLang="zh-CN" sz="2800" dirty="0">
                <a:latin typeface="Calibri" charset="0"/>
              </a:rPr>
              <a:t> is a sum of 8 projectors.</a:t>
            </a:r>
          </a:p>
          <a:p>
            <a:endParaRPr lang="ru-RU" altLang="zh-CN" sz="2800" dirty="0">
              <a:solidFill>
                <a:srgbClr val="0F2B37"/>
              </a:solidFill>
              <a:latin typeface="Times New Roman" charset="0"/>
              <a:cs typeface="Times New Roman" charset="0"/>
            </a:endParaRPr>
          </a:p>
        </p:txBody>
      </p:sp>
      <p:sp>
        <p:nvSpPr>
          <p:cNvPr id="33" name="矩形 32"/>
          <p:cNvSpPr/>
          <p:nvPr/>
        </p:nvSpPr>
        <p:spPr>
          <a:xfrm>
            <a:off x="8857988" y="597038"/>
            <a:ext cx="2957775" cy="2862322"/>
          </a:xfrm>
          <a:prstGeom prst="rect">
            <a:avLst/>
          </a:prstGeom>
          <a:ln>
            <a:solidFill>
              <a:schemeClr val="accent1">
                <a:lumMod val="20000"/>
                <a:lumOff val="80000"/>
              </a:schemeClr>
            </a:solidFill>
          </a:ln>
        </p:spPr>
        <p:txBody>
          <a:bodyPr wrap="square">
            <a:spAutoFit/>
          </a:bodyPr>
          <a:lstStyle/>
          <a:p>
            <a:r>
              <a:rPr lang="zh-CN" altLang="en-US" sz="2000" dirty="0">
                <a:solidFill>
                  <a:schemeClr val="bg1"/>
                </a:solidFill>
                <a:latin typeface="+mj-lt"/>
              </a:rPr>
              <a:t>条件矩阵</a:t>
            </a:r>
            <a:r>
              <a:rPr lang="en-US" altLang="zh-CN" sz="2000" dirty="0">
                <a:solidFill>
                  <a:schemeClr val="bg1"/>
                </a:solidFill>
                <a:latin typeface="+mj-lt"/>
              </a:rPr>
              <a:t>P</a:t>
            </a:r>
            <a:r>
              <a:rPr lang="zh-CN" altLang="en-US" sz="2000" dirty="0">
                <a:solidFill>
                  <a:schemeClr val="bg1"/>
                </a:solidFill>
                <a:latin typeface="+mj-lt"/>
              </a:rPr>
              <a:t>是一个基于</a:t>
            </a:r>
            <a:r>
              <a:rPr lang="en-US" altLang="zh-CN" sz="2000" dirty="0">
                <a:solidFill>
                  <a:schemeClr val="bg1"/>
                </a:solidFill>
                <a:latin typeface="+mj-lt"/>
              </a:rPr>
              <a:t>P2 = P</a:t>
            </a:r>
            <a:r>
              <a:rPr lang="zh-CN" altLang="en-US" sz="2000" dirty="0">
                <a:solidFill>
                  <a:schemeClr val="bg1"/>
                </a:solidFill>
                <a:latin typeface="+mj-lt"/>
              </a:rPr>
              <a:t>的</a:t>
            </a:r>
            <a:r>
              <a:rPr lang="zh-CN" altLang="en-US" sz="2000" dirty="0" smtClean="0">
                <a:solidFill>
                  <a:schemeClr val="bg1"/>
                </a:solidFill>
                <a:latin typeface="+mj-lt"/>
              </a:rPr>
              <a:t>投影算子让</a:t>
            </a:r>
            <a:r>
              <a:rPr lang="zh-CN" altLang="en-US" sz="2000" dirty="0">
                <a:solidFill>
                  <a:schemeClr val="bg1"/>
                </a:solidFill>
                <a:latin typeface="+mj-lt"/>
              </a:rPr>
              <a:t>我们</a:t>
            </a:r>
            <a:r>
              <a:rPr lang="zh-CN" altLang="en-US" sz="2000" dirty="0" smtClean="0">
                <a:solidFill>
                  <a:schemeClr val="bg1"/>
                </a:solidFill>
                <a:latin typeface="+mj-lt"/>
              </a:rPr>
              <a:t>呈现</a:t>
            </a:r>
            <a:r>
              <a:rPr lang="en-US" altLang="zh-CN" sz="2000" dirty="0" err="1" smtClean="0">
                <a:solidFill>
                  <a:schemeClr val="bg1"/>
                </a:solidFill>
                <a:latin typeface="+mj-lt"/>
              </a:rPr>
              <a:t>Hadamard</a:t>
            </a:r>
            <a:r>
              <a:rPr lang="en-US" altLang="zh-CN" sz="2000" dirty="0" smtClean="0">
                <a:solidFill>
                  <a:schemeClr val="bg1"/>
                </a:solidFill>
                <a:latin typeface="+mj-lt"/>
              </a:rPr>
              <a:t> </a:t>
            </a:r>
            <a:r>
              <a:rPr lang="en-US" altLang="zh-CN" sz="2000" dirty="0">
                <a:solidFill>
                  <a:schemeClr val="bg1"/>
                </a:solidFill>
                <a:latin typeface="+mj-lt"/>
              </a:rPr>
              <a:t/>
            </a:r>
            <a:br>
              <a:rPr lang="en-US" altLang="zh-CN" sz="2000" dirty="0">
                <a:solidFill>
                  <a:schemeClr val="bg1"/>
                </a:solidFill>
                <a:latin typeface="+mj-lt"/>
              </a:rPr>
            </a:br>
            <a:r>
              <a:rPr lang="zh-CN" altLang="en-US" sz="2000" dirty="0">
                <a:solidFill>
                  <a:schemeClr val="bg1"/>
                </a:solidFill>
                <a:latin typeface="+mj-lt"/>
              </a:rPr>
              <a:t>矩阵</a:t>
            </a:r>
            <a:r>
              <a:rPr lang="en-US" altLang="zh-CN" sz="2000" dirty="0">
                <a:solidFill>
                  <a:schemeClr val="bg1"/>
                </a:solidFill>
                <a:latin typeface="+mj-lt"/>
              </a:rPr>
              <a:t>H8</a:t>
            </a:r>
            <a:r>
              <a:rPr lang="zh-CN" altLang="en-US" sz="2000" dirty="0">
                <a:solidFill>
                  <a:schemeClr val="bg1"/>
                </a:solidFill>
                <a:latin typeface="+mj-lt"/>
              </a:rPr>
              <a:t>使用</a:t>
            </a:r>
            <a:r>
              <a:rPr lang="en-US" altLang="zh-CN" sz="2000" dirty="0">
                <a:solidFill>
                  <a:schemeClr val="bg1"/>
                </a:solidFill>
                <a:latin typeface="+mj-lt"/>
              </a:rPr>
              <a:t>8</a:t>
            </a:r>
            <a:r>
              <a:rPr lang="zh-CN" altLang="en-US" sz="2000" dirty="0">
                <a:solidFill>
                  <a:schemeClr val="bg1"/>
                </a:solidFill>
                <a:latin typeface="+mj-lt"/>
              </a:rPr>
              <a:t>个算子</a:t>
            </a:r>
            <a:r>
              <a:rPr lang="zh-CN" altLang="en-US" sz="2000" dirty="0" smtClean="0">
                <a:solidFill>
                  <a:schemeClr val="bg1"/>
                </a:solidFill>
                <a:latin typeface="+mj-lt"/>
              </a:rPr>
              <a:t>。</a:t>
            </a:r>
            <a:endParaRPr lang="en-US" altLang="zh-CN" sz="2000" dirty="0" smtClean="0">
              <a:solidFill>
                <a:schemeClr val="bg1"/>
              </a:solidFill>
              <a:latin typeface="+mj-lt"/>
            </a:endParaRPr>
          </a:p>
          <a:p>
            <a:endParaRPr lang="zh-CN" altLang="en-US" sz="2000" dirty="0">
              <a:solidFill>
                <a:schemeClr val="bg1"/>
              </a:solidFill>
              <a:latin typeface="+mj-lt"/>
            </a:endParaRPr>
          </a:p>
          <a:p>
            <a:r>
              <a:rPr lang="zh-CN" altLang="en-US" sz="2000" dirty="0">
                <a:solidFill>
                  <a:schemeClr val="bg1"/>
                </a:solidFill>
                <a:latin typeface="+mj-lt"/>
              </a:rPr>
              <a:t>下面的矩阵</a:t>
            </a:r>
            <a:r>
              <a:rPr lang="en-US" altLang="zh-CN" sz="2000" dirty="0">
                <a:solidFill>
                  <a:schemeClr val="bg1"/>
                </a:solidFill>
                <a:latin typeface="+mj-lt"/>
              </a:rPr>
              <a:t>P</a:t>
            </a:r>
            <a:r>
              <a:rPr lang="zh-CN" altLang="en-US" sz="2000" dirty="0">
                <a:solidFill>
                  <a:schemeClr val="bg1"/>
                </a:solidFill>
                <a:latin typeface="+mj-lt"/>
              </a:rPr>
              <a:t>例子，是一个算子，可以让投影向量</a:t>
            </a:r>
            <a:r>
              <a:rPr lang="en-US" altLang="zh-CN" sz="2000" dirty="0">
                <a:solidFill>
                  <a:schemeClr val="bg1"/>
                </a:solidFill>
                <a:latin typeface="+mj-lt"/>
              </a:rPr>
              <a:t>[x, y, z]</a:t>
            </a:r>
            <a:r>
              <a:rPr lang="zh-CN" altLang="en-US" sz="2000" dirty="0">
                <a:solidFill>
                  <a:schemeClr val="bg1"/>
                </a:solidFill>
                <a:latin typeface="+mj-lt"/>
              </a:rPr>
              <a:t>出现在平面</a:t>
            </a:r>
            <a:r>
              <a:rPr lang="en-US" altLang="zh-CN" sz="2000" dirty="0">
                <a:solidFill>
                  <a:schemeClr val="bg1"/>
                </a:solidFill>
                <a:latin typeface="+mj-lt"/>
              </a:rPr>
              <a:t>[x, y, 0]</a:t>
            </a:r>
            <a:r>
              <a:rPr lang="zh-CN" altLang="en-US" sz="2000" dirty="0">
                <a:solidFill>
                  <a:schemeClr val="bg1"/>
                </a:solidFill>
                <a:latin typeface="+mj-lt"/>
              </a:rPr>
              <a:t>上</a:t>
            </a:r>
            <a:endParaRPr lang="zh-CN" altLang="zh-CN" sz="2000" dirty="0">
              <a:solidFill>
                <a:schemeClr val="bg1"/>
              </a:solidFill>
              <a:latin typeface="+mj-lt"/>
            </a:endParaRPr>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6687" y="4776956"/>
            <a:ext cx="2441575"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0263" y="4776956"/>
            <a:ext cx="251777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2587" y="4589347"/>
            <a:ext cx="2171700" cy="170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80449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3600450"/>
            <a:ext cx="12192000" cy="3257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p:cNvSpPr/>
          <p:nvPr/>
        </p:nvSpPr>
        <p:spPr>
          <a:xfrm>
            <a:off x="22074" y="43041"/>
            <a:ext cx="8043753" cy="4638706"/>
          </a:xfrm>
          <a:prstGeom prst="rect">
            <a:avLst/>
          </a:prstGeom>
        </p:spPr>
        <p:txBody>
          <a:bodyPr wrap="square">
            <a:spAutoFit/>
          </a:bodyPr>
          <a:lstStyle/>
          <a:p>
            <a:r>
              <a:rPr lang="en-US" altLang="zh-CN" sz="2400" dirty="0" smtClean="0">
                <a:latin typeface="Calibri" charset="0"/>
              </a:rPr>
              <a:t> </a:t>
            </a:r>
            <a:r>
              <a:rPr lang="en-US" altLang="zh-CN" sz="2800" dirty="0" smtClean="0">
                <a:latin typeface="Calibri" charset="0"/>
              </a:rPr>
              <a:t>The matrix H</a:t>
            </a:r>
            <a:r>
              <a:rPr lang="en-US" altLang="zh-CN" sz="2800" baseline="-25000" dirty="0" smtClean="0">
                <a:latin typeface="Calibri" charset="0"/>
              </a:rPr>
              <a:t>8</a:t>
            </a:r>
            <a:r>
              <a:rPr lang="en-US" altLang="zh-CN" sz="2800" dirty="0" smtClean="0">
                <a:latin typeface="Calibri" charset="0"/>
              </a:rPr>
              <a:t> is a sum of 8 sparse matrices, in which only one of columns is non-zero (each of non-zero-columns coincides with one of </a:t>
            </a:r>
            <a:r>
              <a:rPr lang="en-US" altLang="zh-CN" sz="2800" b="1" dirty="0" smtClean="0">
                <a:latin typeface="Calibri" charset="0"/>
              </a:rPr>
              <a:t>Walsh functions</a:t>
            </a:r>
            <a:r>
              <a:rPr lang="en-US" altLang="zh-CN" sz="2800" dirty="0" smtClean="0">
                <a:latin typeface="Calibri" charset="0"/>
              </a:rPr>
              <a:t>):  </a:t>
            </a:r>
            <a:r>
              <a:rPr lang="en-US" altLang="zh-CN" sz="2800" b="1" dirty="0" smtClean="0">
                <a:latin typeface="Calibri" charset="0"/>
              </a:rPr>
              <a:t>H</a:t>
            </a:r>
            <a:r>
              <a:rPr lang="ru-RU" altLang="zh-CN" sz="2800" b="1" baseline="-25000" dirty="0" smtClean="0">
                <a:latin typeface="Calibri" charset="0"/>
              </a:rPr>
              <a:t>8</a:t>
            </a:r>
            <a:r>
              <a:rPr lang="ru-RU" altLang="zh-CN" sz="2800" b="1" dirty="0" smtClean="0">
                <a:latin typeface="Calibri" charset="0"/>
              </a:rPr>
              <a:t>=</a:t>
            </a:r>
            <a:r>
              <a:rPr lang="en-US" altLang="zh-CN" sz="2800" b="1" dirty="0" smtClean="0">
                <a:latin typeface="Calibri" charset="0"/>
              </a:rPr>
              <a:t>p</a:t>
            </a:r>
            <a:r>
              <a:rPr lang="ru-RU" altLang="zh-CN" sz="2800" b="1" baseline="-25000" dirty="0" smtClean="0">
                <a:latin typeface="Calibri" charset="0"/>
              </a:rPr>
              <a:t>0</a:t>
            </a:r>
            <a:r>
              <a:rPr lang="ru-RU" altLang="zh-CN" sz="2800" b="1" dirty="0" smtClean="0">
                <a:latin typeface="Calibri" charset="0"/>
              </a:rPr>
              <a:t>+</a:t>
            </a:r>
            <a:r>
              <a:rPr lang="en-US" altLang="zh-CN" sz="2800" b="1" dirty="0" smtClean="0">
                <a:latin typeface="Calibri" charset="0"/>
              </a:rPr>
              <a:t>p</a:t>
            </a:r>
            <a:r>
              <a:rPr lang="ru-RU" altLang="zh-CN" sz="2800" b="1" baseline="-25000" dirty="0" smtClean="0">
                <a:latin typeface="Calibri" charset="0"/>
              </a:rPr>
              <a:t>1</a:t>
            </a:r>
            <a:r>
              <a:rPr lang="ru-RU" altLang="zh-CN" sz="2800" b="1" dirty="0" smtClean="0">
                <a:latin typeface="Calibri" charset="0"/>
              </a:rPr>
              <a:t>+</a:t>
            </a:r>
            <a:r>
              <a:rPr lang="en-US" altLang="zh-CN" sz="2800" b="1" dirty="0" smtClean="0">
                <a:latin typeface="Calibri" charset="0"/>
              </a:rPr>
              <a:t>p</a:t>
            </a:r>
            <a:r>
              <a:rPr lang="ru-RU" altLang="zh-CN" sz="2800" b="1" baseline="-25000" dirty="0" smtClean="0">
                <a:latin typeface="Calibri" charset="0"/>
              </a:rPr>
              <a:t>2</a:t>
            </a:r>
            <a:r>
              <a:rPr lang="ru-RU" altLang="zh-CN" sz="2800" b="1" dirty="0" smtClean="0">
                <a:latin typeface="Calibri" charset="0"/>
              </a:rPr>
              <a:t>+</a:t>
            </a:r>
            <a:r>
              <a:rPr lang="en-US" altLang="zh-CN" sz="2800" b="1" dirty="0" smtClean="0">
                <a:latin typeface="Calibri" charset="0"/>
              </a:rPr>
              <a:t>p</a:t>
            </a:r>
            <a:r>
              <a:rPr lang="ru-RU" altLang="zh-CN" sz="2800" b="1" baseline="-25000" dirty="0" smtClean="0">
                <a:latin typeface="Calibri" charset="0"/>
              </a:rPr>
              <a:t>3</a:t>
            </a:r>
            <a:r>
              <a:rPr lang="ru-RU" altLang="zh-CN" sz="2800" b="1" dirty="0" smtClean="0">
                <a:latin typeface="Calibri" charset="0"/>
              </a:rPr>
              <a:t>+</a:t>
            </a:r>
            <a:r>
              <a:rPr lang="en-US" altLang="zh-CN" sz="2800" b="1" dirty="0" smtClean="0">
                <a:latin typeface="Calibri" charset="0"/>
              </a:rPr>
              <a:t>p</a:t>
            </a:r>
            <a:r>
              <a:rPr lang="ru-RU" altLang="zh-CN" sz="2800" b="1" baseline="-25000" dirty="0" smtClean="0">
                <a:latin typeface="Calibri" charset="0"/>
              </a:rPr>
              <a:t>4</a:t>
            </a:r>
            <a:r>
              <a:rPr lang="ru-RU" altLang="zh-CN" sz="2800" b="1" dirty="0" smtClean="0">
                <a:latin typeface="Calibri" charset="0"/>
              </a:rPr>
              <a:t>+</a:t>
            </a:r>
            <a:r>
              <a:rPr lang="en-US" altLang="zh-CN" sz="2800" b="1" dirty="0" smtClean="0">
                <a:latin typeface="Calibri" charset="0"/>
              </a:rPr>
              <a:t>p</a:t>
            </a:r>
            <a:r>
              <a:rPr lang="ru-RU" altLang="zh-CN" sz="2800" b="1" baseline="-25000" dirty="0" smtClean="0">
                <a:latin typeface="Calibri" charset="0"/>
              </a:rPr>
              <a:t>5</a:t>
            </a:r>
            <a:r>
              <a:rPr lang="ru-RU" altLang="zh-CN" sz="2800" b="1" dirty="0" smtClean="0">
                <a:latin typeface="Calibri" charset="0"/>
              </a:rPr>
              <a:t>+</a:t>
            </a:r>
            <a:r>
              <a:rPr lang="en-US" altLang="zh-CN" sz="2800" b="1" dirty="0" smtClean="0">
                <a:latin typeface="Calibri" charset="0"/>
              </a:rPr>
              <a:t>p</a:t>
            </a:r>
            <a:r>
              <a:rPr lang="ru-RU" altLang="zh-CN" sz="2800" b="1" baseline="-25000" dirty="0" smtClean="0">
                <a:latin typeface="Calibri" charset="0"/>
              </a:rPr>
              <a:t>6</a:t>
            </a:r>
            <a:r>
              <a:rPr lang="ru-RU" altLang="zh-CN" sz="2800" b="1" dirty="0" smtClean="0">
                <a:latin typeface="Calibri" charset="0"/>
              </a:rPr>
              <a:t>+</a:t>
            </a:r>
            <a:r>
              <a:rPr lang="en-US" altLang="zh-CN" sz="2800" b="1" dirty="0" smtClean="0">
                <a:latin typeface="Calibri" charset="0"/>
              </a:rPr>
              <a:t>p</a:t>
            </a:r>
            <a:r>
              <a:rPr lang="ru-RU" altLang="zh-CN" sz="2800" b="1" baseline="-25000" dirty="0" smtClean="0">
                <a:latin typeface="Calibri" charset="0"/>
              </a:rPr>
              <a:t>7</a:t>
            </a:r>
            <a:r>
              <a:rPr lang="en-US" altLang="zh-CN" sz="2800" dirty="0" smtClean="0">
                <a:latin typeface="Calibri" charset="0"/>
              </a:rPr>
              <a:t>, where each of </a:t>
            </a:r>
            <a:r>
              <a:rPr lang="en-US" altLang="zh-CN" sz="2800" b="1" dirty="0" smtClean="0">
                <a:latin typeface="Calibri" charset="0"/>
              </a:rPr>
              <a:t>p</a:t>
            </a:r>
            <a:r>
              <a:rPr lang="en-US" altLang="zh-CN" sz="2800" b="1" baseline="-25000" dirty="0" smtClean="0">
                <a:latin typeface="Calibri" charset="0"/>
              </a:rPr>
              <a:t>i</a:t>
            </a:r>
            <a:r>
              <a:rPr lang="en-US" altLang="zh-CN" sz="2800" dirty="0" smtClean="0">
                <a:latin typeface="Calibri" charset="0"/>
              </a:rPr>
              <a:t> is a    projector     operator      since   </a:t>
            </a:r>
            <a:r>
              <a:rPr lang="en-US" altLang="zh-CN" sz="2800" b="1" dirty="0" smtClean="0">
                <a:solidFill>
                  <a:srgbClr val="FF0000"/>
                </a:solidFill>
                <a:latin typeface="Calibri" charset="0"/>
              </a:rPr>
              <a:t>p</a:t>
            </a:r>
            <a:r>
              <a:rPr lang="en-US" altLang="zh-CN" sz="2800" b="1" baseline="-25000" dirty="0" smtClean="0">
                <a:solidFill>
                  <a:srgbClr val="FF0000"/>
                </a:solidFill>
                <a:latin typeface="Calibri" charset="0"/>
              </a:rPr>
              <a:t>i</a:t>
            </a:r>
            <a:r>
              <a:rPr lang="en-US" altLang="zh-CN" sz="2800" b="1" baseline="30000" dirty="0" smtClean="0">
                <a:solidFill>
                  <a:srgbClr val="FF0000"/>
                </a:solidFill>
                <a:latin typeface="Calibri" charset="0"/>
              </a:rPr>
              <a:t>2 </a:t>
            </a:r>
            <a:r>
              <a:rPr lang="en-US" altLang="zh-CN" sz="2800" b="1" dirty="0" smtClean="0">
                <a:solidFill>
                  <a:srgbClr val="FF0000"/>
                </a:solidFill>
                <a:latin typeface="Calibri" charset="0"/>
              </a:rPr>
              <a:t>= p</a:t>
            </a:r>
            <a:r>
              <a:rPr lang="en-US" altLang="zh-CN" sz="2800" b="1" baseline="-25000" dirty="0" smtClean="0">
                <a:solidFill>
                  <a:srgbClr val="FF0000"/>
                </a:solidFill>
                <a:latin typeface="Calibri" charset="0"/>
              </a:rPr>
              <a:t>i</a:t>
            </a:r>
            <a:r>
              <a:rPr lang="en-US" altLang="zh-CN" sz="2800" dirty="0" smtClean="0">
                <a:latin typeface="Calibri" charset="0"/>
              </a:rPr>
              <a:t>. </a:t>
            </a:r>
            <a:br>
              <a:rPr lang="en-US" altLang="zh-CN" sz="2800" dirty="0" smtClean="0">
                <a:latin typeface="Calibri" charset="0"/>
              </a:rPr>
            </a:br>
            <a:r>
              <a:rPr lang="en-US" altLang="zh-CN" sz="2800" dirty="0" smtClean="0">
                <a:latin typeface="Calibri" charset="0"/>
              </a:rPr>
              <a:t>These “genetic” projectors allow modeling genetically inherited </a:t>
            </a:r>
            <a:r>
              <a:rPr lang="en-US" altLang="zh-CN" sz="2800" dirty="0" smtClean="0">
                <a:latin typeface="Calibri" charset="0"/>
              </a:rPr>
              <a:t>bio</a:t>
            </a:r>
            <a:r>
              <a:rPr lang="en-US" altLang="zh-CN" sz="2800" dirty="0" smtClean="0">
                <a:latin typeface="Calibri" charset="0"/>
              </a:rPr>
              <a:t>-ensembles.</a:t>
            </a:r>
            <a:endParaRPr lang="en-US" altLang="ja-JP" sz="2800" dirty="0" smtClean="0">
              <a:latin typeface="Times New Roman" charset="0"/>
              <a:cs typeface="Times New Roman" charset="0"/>
            </a:endParaRPr>
          </a:p>
          <a:p>
            <a:pPr>
              <a:lnSpc>
                <a:spcPct val="90000"/>
              </a:lnSpc>
              <a:buNone/>
              <a:defRPr/>
            </a:pPr>
            <a:endParaRPr lang="en-US" altLang="ja-JP" sz="2800" dirty="0">
              <a:latin typeface="Times New Roman" charset="0"/>
              <a:cs typeface="Times New Roman" charset="0"/>
            </a:endParaRPr>
          </a:p>
          <a:p>
            <a:pPr>
              <a:lnSpc>
                <a:spcPct val="90000"/>
              </a:lnSpc>
              <a:buNone/>
              <a:defRPr/>
            </a:pPr>
            <a:endParaRPr lang="en-US" altLang="ja-JP" sz="2800" dirty="0" smtClean="0">
              <a:latin typeface="Times New Roman" charset="0"/>
              <a:cs typeface="Times New Roman" charset="0"/>
            </a:endParaRPr>
          </a:p>
          <a:p>
            <a:pPr>
              <a:lnSpc>
                <a:spcPct val="90000"/>
              </a:lnSpc>
              <a:buNone/>
              <a:defRPr/>
            </a:pPr>
            <a:r>
              <a:rPr lang="ru-RU" altLang="ja-JP" sz="2800" dirty="0">
                <a:latin typeface="Calibri" charset="0"/>
              </a:rPr>
              <a:t/>
            </a:r>
            <a:br>
              <a:rPr lang="ru-RU" altLang="ja-JP" sz="2800" dirty="0">
                <a:latin typeface="Calibri" charset="0"/>
              </a:rPr>
            </a:br>
            <a:endParaRPr lang="ru-RU" altLang="zh-CN" sz="2600" dirty="0">
              <a:solidFill>
                <a:srgbClr val="0F2B37"/>
              </a:solidFill>
              <a:latin typeface="Times New Roman" charset="0"/>
              <a:cs typeface="Times New Roman" charset="0"/>
            </a:endParaRPr>
          </a:p>
        </p:txBody>
      </p:sp>
      <p:sp>
        <p:nvSpPr>
          <p:cNvPr id="33" name="矩形 32"/>
          <p:cNvSpPr/>
          <p:nvPr/>
        </p:nvSpPr>
        <p:spPr>
          <a:xfrm>
            <a:off x="8065827" y="256357"/>
            <a:ext cx="3944134" cy="2677656"/>
          </a:xfrm>
          <a:prstGeom prst="rect">
            <a:avLst/>
          </a:prstGeom>
          <a:ln>
            <a:solidFill>
              <a:schemeClr val="accent1">
                <a:lumMod val="20000"/>
                <a:lumOff val="80000"/>
              </a:schemeClr>
            </a:solidFill>
          </a:ln>
        </p:spPr>
        <p:txBody>
          <a:bodyPr wrap="square">
            <a:spAutoFit/>
          </a:bodyPr>
          <a:lstStyle/>
          <a:p>
            <a:r>
              <a:rPr lang="zh-CN" altLang="en-US" sz="2400" dirty="0">
                <a:solidFill>
                  <a:schemeClr val="bg1"/>
                </a:solidFill>
                <a:latin typeface="+mj-lt"/>
              </a:rPr>
              <a:t>矩阵</a:t>
            </a:r>
            <a:r>
              <a:rPr lang="en-US" altLang="zh-CN" sz="2400" dirty="0">
                <a:solidFill>
                  <a:schemeClr val="bg1"/>
                </a:solidFill>
                <a:latin typeface="+mj-lt"/>
              </a:rPr>
              <a:t>H8</a:t>
            </a:r>
            <a:r>
              <a:rPr lang="zh-CN" altLang="en-US" sz="2400" dirty="0">
                <a:solidFill>
                  <a:schemeClr val="bg1"/>
                </a:solidFill>
                <a:latin typeface="+mj-lt"/>
              </a:rPr>
              <a:t>是一个系数矩阵，只有一列不是</a:t>
            </a:r>
            <a:r>
              <a:rPr lang="en-US" altLang="zh-CN" sz="2400" dirty="0">
                <a:solidFill>
                  <a:schemeClr val="bg1"/>
                </a:solidFill>
                <a:latin typeface="+mj-lt"/>
              </a:rPr>
              <a:t>0</a:t>
            </a:r>
            <a:r>
              <a:rPr lang="zh-CN" altLang="en-US" sz="2400" dirty="0">
                <a:solidFill>
                  <a:schemeClr val="bg1"/>
                </a:solidFill>
                <a:latin typeface="+mj-lt"/>
              </a:rPr>
              <a:t>（每一个不是</a:t>
            </a:r>
            <a:r>
              <a:rPr lang="en-US" altLang="zh-CN" sz="2400" dirty="0">
                <a:solidFill>
                  <a:schemeClr val="bg1"/>
                </a:solidFill>
                <a:latin typeface="+mj-lt"/>
              </a:rPr>
              <a:t>0</a:t>
            </a:r>
            <a:r>
              <a:rPr lang="zh-CN" altLang="en-US" sz="2400" dirty="0">
                <a:solidFill>
                  <a:schemeClr val="bg1"/>
                </a:solidFill>
                <a:latin typeface="+mj-lt"/>
              </a:rPr>
              <a:t>的列刚好就是一个</a:t>
            </a:r>
            <a:r>
              <a:rPr lang="en-US" altLang="zh-CN" sz="2400" dirty="0">
                <a:solidFill>
                  <a:schemeClr val="bg1"/>
                </a:solidFill>
                <a:latin typeface="+mj-lt"/>
              </a:rPr>
              <a:t>Walsh</a:t>
            </a:r>
            <a:r>
              <a:rPr lang="zh-CN" altLang="en-US" sz="2400" dirty="0">
                <a:solidFill>
                  <a:schemeClr val="bg1"/>
                </a:solidFill>
                <a:latin typeface="+mj-lt"/>
              </a:rPr>
              <a:t>函数）</a:t>
            </a:r>
            <a:br>
              <a:rPr lang="zh-CN" altLang="en-US" sz="2400" dirty="0">
                <a:solidFill>
                  <a:schemeClr val="bg1"/>
                </a:solidFill>
                <a:latin typeface="+mj-lt"/>
              </a:rPr>
            </a:br>
            <a:endParaRPr lang="zh-CN" altLang="en-US" sz="2400" dirty="0">
              <a:solidFill>
                <a:schemeClr val="bg1"/>
              </a:solidFill>
              <a:latin typeface="+mj-lt"/>
            </a:endParaRPr>
          </a:p>
          <a:p>
            <a:r>
              <a:rPr lang="zh-CN" altLang="en-US" sz="2400" dirty="0">
                <a:solidFill>
                  <a:schemeClr val="bg1"/>
                </a:solidFill>
                <a:latin typeface="+mj-lt"/>
              </a:rPr>
              <a:t>这些基因算子允许基因</a:t>
            </a:r>
            <a:br>
              <a:rPr lang="zh-CN" altLang="en-US" sz="2400" dirty="0">
                <a:solidFill>
                  <a:schemeClr val="bg1"/>
                </a:solidFill>
                <a:latin typeface="+mj-lt"/>
              </a:rPr>
            </a:br>
            <a:r>
              <a:rPr lang="zh-CN" altLang="en-US" sz="2400" dirty="0">
                <a:solidFill>
                  <a:schemeClr val="bg1"/>
                </a:solidFill>
                <a:latin typeface="+mj-lt"/>
              </a:rPr>
              <a:t>遗传生物合奏。</a:t>
            </a:r>
            <a:endParaRPr lang="zh-CN" altLang="zh-CN" sz="2400" dirty="0">
              <a:solidFill>
                <a:schemeClr val="bg1"/>
              </a:solidFill>
              <a:latin typeface="+mj-lt"/>
            </a:endParaRPr>
          </a:p>
        </p:txBody>
      </p:sp>
      <p:pic>
        <p:nvPicPr>
          <p:cNvPr id="7" name="Picture 6"/>
          <p:cNvPicPr>
            <a:picLocks noChangeAspect="1"/>
          </p:cNvPicPr>
          <p:nvPr/>
        </p:nvPicPr>
        <p:blipFill>
          <a:blip r:embed="rId2"/>
          <a:stretch>
            <a:fillRect/>
          </a:stretch>
        </p:blipFill>
        <p:spPr>
          <a:xfrm>
            <a:off x="4978734" y="3705224"/>
            <a:ext cx="4999326" cy="3048001"/>
          </a:xfrm>
          <a:prstGeom prst="rect">
            <a:avLst/>
          </a:prstGeom>
        </p:spPr>
      </p:pic>
      <p:pic>
        <p:nvPicPr>
          <p:cNvPr id="6" name="Picture 5"/>
          <p:cNvPicPr>
            <a:picLocks noChangeAspect="1"/>
          </p:cNvPicPr>
          <p:nvPr/>
        </p:nvPicPr>
        <p:blipFill>
          <a:blip r:embed="rId3"/>
          <a:stretch>
            <a:fillRect/>
          </a:stretch>
        </p:blipFill>
        <p:spPr>
          <a:xfrm>
            <a:off x="219873" y="4339936"/>
            <a:ext cx="3737429" cy="2000540"/>
          </a:xfrm>
          <a:prstGeom prst="rect">
            <a:avLst/>
          </a:prstGeom>
        </p:spPr>
      </p:pic>
    </p:spTree>
    <p:extLst>
      <p:ext uri="{BB962C8B-B14F-4D97-AF65-F5344CB8AC3E}">
        <p14:creationId xmlns:p14="http://schemas.microsoft.com/office/powerpoint/2010/main" val="428972336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4026238"/>
            <a:ext cx="12192000" cy="2831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p:cNvSpPr/>
          <p:nvPr/>
        </p:nvSpPr>
        <p:spPr>
          <a:xfrm>
            <a:off x="22075" y="43041"/>
            <a:ext cx="8626626" cy="4185761"/>
          </a:xfrm>
          <a:prstGeom prst="rect">
            <a:avLst/>
          </a:prstGeom>
        </p:spPr>
        <p:txBody>
          <a:bodyPr wrap="square">
            <a:spAutoFit/>
          </a:bodyPr>
          <a:lstStyle/>
          <a:p>
            <a:r>
              <a:rPr lang="en-US" altLang="zh-CN" sz="2400" b="1" dirty="0" smtClean="0">
                <a:latin typeface="Calibri" charset="0"/>
              </a:rPr>
              <a:t>         INHERITED </a:t>
            </a:r>
            <a:r>
              <a:rPr lang="en-US" altLang="zh-CN" sz="2400" b="1" dirty="0">
                <a:latin typeface="Calibri" charset="0"/>
              </a:rPr>
              <a:t>ENSEMBLES OF BIOLOGICAL CYCLES</a:t>
            </a:r>
            <a:br>
              <a:rPr lang="en-US" altLang="zh-CN" sz="2400" b="1" dirty="0">
                <a:latin typeface="Calibri" charset="0"/>
              </a:rPr>
            </a:br>
            <a:r>
              <a:rPr lang="en-US" altLang="zh-CN" sz="2400" b="1" dirty="0" smtClean="0">
                <a:latin typeface="Calibri" charset="0"/>
              </a:rPr>
              <a:t>         </a:t>
            </a:r>
            <a:r>
              <a:rPr lang="en-US" altLang="zh-CN" sz="2400" dirty="0" smtClean="0">
                <a:latin typeface="Calibri" charset="0"/>
              </a:rPr>
              <a:t>Any </a:t>
            </a:r>
            <a:r>
              <a:rPr lang="en-US" altLang="zh-CN" sz="2400" dirty="0">
                <a:latin typeface="Calibri" charset="0"/>
              </a:rPr>
              <a:t>living organism is a huge ensemble of inherited cyclic processes, which form a hierarchy at different levels. </a:t>
            </a:r>
            <a:br>
              <a:rPr lang="en-US" altLang="zh-CN" sz="2400" dirty="0">
                <a:latin typeface="Calibri" charset="0"/>
              </a:rPr>
            </a:br>
            <a:r>
              <a:rPr lang="en-US" altLang="zh-CN" sz="2400" dirty="0" smtClean="0">
                <a:latin typeface="Calibri" charset="0"/>
              </a:rPr>
              <a:t>It </a:t>
            </a:r>
            <a:r>
              <a:rPr lang="en-US" altLang="zh-CN" sz="2400" dirty="0">
                <a:latin typeface="Calibri" charset="0"/>
              </a:rPr>
              <a:t>is known that mathematical cyclic groups are useful to model natural cyclic processes. But </a:t>
            </a:r>
            <a:r>
              <a:rPr lang="en-US" altLang="zh-CN" sz="2400" b="1" dirty="0">
                <a:latin typeface="Calibri" charset="0"/>
              </a:rPr>
              <a:t>combinations of the considered genetic projectors (and their generalizations) lead to a great number of cyclic groups</a:t>
            </a:r>
            <a:r>
              <a:rPr lang="en-US" altLang="zh-CN" sz="2400" dirty="0" smtClean="0">
                <a:latin typeface="Calibri" charset="0"/>
              </a:rPr>
              <a:t>.</a:t>
            </a:r>
            <a:r>
              <a:rPr lang="en-US" altLang="zh-CN" sz="2400" dirty="0">
                <a:latin typeface="Calibri" charset="0"/>
              </a:rPr>
              <a:t> For example, let us take the sum of 2 projectors p</a:t>
            </a:r>
            <a:r>
              <a:rPr lang="en-US" altLang="zh-CN" sz="2400" baseline="-25000" dirty="0">
                <a:latin typeface="Calibri" charset="0"/>
              </a:rPr>
              <a:t>0</a:t>
            </a:r>
            <a:r>
              <a:rPr lang="en-US" altLang="zh-CN" sz="2400" dirty="0">
                <a:latin typeface="Calibri" charset="0"/>
              </a:rPr>
              <a:t> and </a:t>
            </a:r>
            <a:r>
              <a:rPr lang="en-US" altLang="zh-CN" sz="2400" dirty="0" smtClean="0">
                <a:latin typeface="Calibri" charset="0"/>
              </a:rPr>
              <a:t>p</a:t>
            </a:r>
            <a:r>
              <a:rPr lang="en-US" altLang="zh-CN" sz="2400" baseline="-25000" dirty="0" smtClean="0">
                <a:latin typeface="Calibri" charset="0"/>
              </a:rPr>
              <a:t>2</a:t>
            </a:r>
            <a:r>
              <a:rPr lang="en-US" altLang="zh-CN" sz="2400" dirty="0">
                <a:latin typeface="Calibri" charset="0"/>
              </a:rPr>
              <a:t>.</a:t>
            </a:r>
            <a:endParaRPr lang="en-US" altLang="zh-CN" sz="2400" dirty="0">
              <a:latin typeface="Calibri" charset="0"/>
            </a:endParaRPr>
          </a:p>
          <a:p>
            <a:r>
              <a:rPr lang="en-US" altLang="zh-CN" sz="2400" dirty="0" smtClean="0">
                <a:latin typeface="Calibri" charset="0"/>
              </a:rPr>
              <a:t>Exponentiation </a:t>
            </a:r>
            <a:r>
              <a:rPr lang="en-US" altLang="zh-CN" sz="2400" dirty="0">
                <a:latin typeface="Calibri" charset="0"/>
              </a:rPr>
              <a:t>(2</a:t>
            </a:r>
            <a:r>
              <a:rPr lang="en-US" altLang="zh-CN" sz="2400" baseline="30000" dirty="0">
                <a:latin typeface="Calibri" charset="0"/>
              </a:rPr>
              <a:t>-0.5</a:t>
            </a:r>
            <a:r>
              <a:rPr lang="en-US" altLang="zh-CN" sz="2400" dirty="0">
                <a:latin typeface="Calibri" charset="0"/>
              </a:rPr>
              <a:t>*(p</a:t>
            </a:r>
            <a:r>
              <a:rPr lang="en-US" altLang="zh-CN" sz="2400" baseline="-25000" dirty="0">
                <a:latin typeface="Calibri" charset="0"/>
              </a:rPr>
              <a:t>0</a:t>
            </a:r>
            <a:r>
              <a:rPr lang="en-US" altLang="zh-CN" sz="2400" dirty="0">
                <a:latin typeface="Calibri" charset="0"/>
              </a:rPr>
              <a:t>+p</a:t>
            </a:r>
            <a:r>
              <a:rPr lang="en-US" altLang="zh-CN" sz="2400" baseline="-25000" dirty="0">
                <a:latin typeface="Calibri" charset="0"/>
              </a:rPr>
              <a:t>2</a:t>
            </a:r>
            <a:r>
              <a:rPr lang="en-US" altLang="zh-CN" sz="2400" dirty="0">
                <a:latin typeface="Calibri" charset="0"/>
              </a:rPr>
              <a:t>))</a:t>
            </a:r>
            <a:r>
              <a:rPr lang="en-US" altLang="zh-CN" sz="2400" baseline="30000" dirty="0">
                <a:latin typeface="Calibri" charset="0"/>
              </a:rPr>
              <a:t>N</a:t>
            </a:r>
            <a:r>
              <a:rPr lang="en-US" altLang="zh-CN" sz="2400" dirty="0">
                <a:latin typeface="Calibri" charset="0"/>
              </a:rPr>
              <a:t> </a:t>
            </a:r>
            <a:r>
              <a:rPr lang="en-US" altLang="zh-CN" sz="2400" dirty="0" smtClean="0">
                <a:latin typeface="Calibri" charset="0"/>
              </a:rPr>
              <a:t>gives </a:t>
            </a:r>
            <a:r>
              <a:rPr lang="en-US" altLang="zh-CN" sz="2400" dirty="0">
                <a:latin typeface="Calibri" charset="0"/>
              </a:rPr>
              <a:t>a </a:t>
            </a:r>
            <a:r>
              <a:rPr lang="en-US" altLang="zh-CN" sz="2400" b="1" dirty="0">
                <a:latin typeface="Calibri" charset="0"/>
              </a:rPr>
              <a:t>cyclic group with its </a:t>
            </a:r>
            <a:r>
              <a:rPr lang="en-US" altLang="zh-CN" sz="2400" b="1" dirty="0" smtClean="0">
                <a:latin typeface="Calibri" charset="0"/>
              </a:rPr>
              <a:t>period </a:t>
            </a:r>
            <a:r>
              <a:rPr lang="en-US" altLang="zh-CN" sz="2400" b="1" dirty="0">
                <a:latin typeface="Calibri" charset="0"/>
              </a:rPr>
              <a:t>8</a:t>
            </a:r>
            <a:r>
              <a:rPr lang="en-US" altLang="zh-CN" sz="2400" dirty="0">
                <a:latin typeface="Calibri" charset="0"/>
              </a:rPr>
              <a:t>: (2</a:t>
            </a:r>
            <a:r>
              <a:rPr lang="en-US" altLang="zh-CN" sz="2400" baseline="30000" dirty="0">
                <a:latin typeface="Calibri" charset="0"/>
              </a:rPr>
              <a:t>-0.5</a:t>
            </a:r>
            <a:r>
              <a:rPr lang="en-US" altLang="zh-CN" sz="2400" dirty="0">
                <a:latin typeface="Calibri" charset="0"/>
              </a:rPr>
              <a:t>*(p</a:t>
            </a:r>
            <a:r>
              <a:rPr lang="en-US" altLang="zh-CN" sz="2400" baseline="-25000" dirty="0">
                <a:latin typeface="Calibri" charset="0"/>
              </a:rPr>
              <a:t>0</a:t>
            </a:r>
            <a:r>
              <a:rPr lang="en-US" altLang="zh-CN" sz="2400" dirty="0">
                <a:latin typeface="Calibri" charset="0"/>
              </a:rPr>
              <a:t>+p</a:t>
            </a:r>
            <a:r>
              <a:rPr lang="en-US" altLang="zh-CN" sz="2400" baseline="-25000" dirty="0">
                <a:latin typeface="Calibri" charset="0"/>
              </a:rPr>
              <a:t>2</a:t>
            </a:r>
            <a:r>
              <a:rPr lang="en-US" altLang="zh-CN" sz="2400" dirty="0">
                <a:latin typeface="Calibri" charset="0"/>
              </a:rPr>
              <a:t>))</a:t>
            </a:r>
            <a:r>
              <a:rPr lang="en-US" altLang="zh-CN" sz="2400" b="1" baseline="30000" dirty="0">
                <a:solidFill>
                  <a:srgbClr val="FF0000"/>
                </a:solidFill>
                <a:latin typeface="Calibri" charset="0"/>
              </a:rPr>
              <a:t>N</a:t>
            </a:r>
            <a:r>
              <a:rPr lang="en-US" altLang="zh-CN" sz="2400" dirty="0">
                <a:latin typeface="Calibri" charset="0"/>
              </a:rPr>
              <a:t> = </a:t>
            </a:r>
            <a:r>
              <a:rPr lang="en-US" altLang="zh-CN" sz="2400" dirty="0" smtClean="0">
                <a:latin typeface="Calibri" charset="0"/>
              </a:rPr>
              <a:t>(</a:t>
            </a:r>
            <a:r>
              <a:rPr lang="en-US" altLang="zh-CN" sz="2400" dirty="0">
                <a:latin typeface="Calibri" charset="0"/>
              </a:rPr>
              <a:t>2</a:t>
            </a:r>
            <a:r>
              <a:rPr lang="en-US" altLang="zh-CN" sz="2400" baseline="30000" dirty="0">
                <a:latin typeface="Calibri" charset="0"/>
              </a:rPr>
              <a:t>-0.5</a:t>
            </a:r>
            <a:r>
              <a:rPr lang="en-US" altLang="zh-CN" sz="2400" dirty="0">
                <a:latin typeface="Calibri" charset="0"/>
              </a:rPr>
              <a:t>*(p</a:t>
            </a:r>
            <a:r>
              <a:rPr lang="en-US" altLang="zh-CN" sz="2400" baseline="-25000" dirty="0">
                <a:latin typeface="Calibri" charset="0"/>
              </a:rPr>
              <a:t>0</a:t>
            </a:r>
            <a:r>
              <a:rPr lang="en-US" altLang="zh-CN" sz="2400" dirty="0">
                <a:latin typeface="Calibri" charset="0"/>
              </a:rPr>
              <a:t>+p</a:t>
            </a:r>
            <a:r>
              <a:rPr lang="en-US" altLang="zh-CN" sz="2400" baseline="-25000" dirty="0">
                <a:latin typeface="Calibri" charset="0"/>
              </a:rPr>
              <a:t>2</a:t>
            </a:r>
            <a:r>
              <a:rPr lang="en-US" altLang="zh-CN" sz="2400" dirty="0">
                <a:latin typeface="Calibri" charset="0"/>
              </a:rPr>
              <a:t>))</a:t>
            </a:r>
            <a:r>
              <a:rPr lang="en-US" altLang="zh-CN" sz="2400" b="1" baseline="30000" dirty="0">
                <a:solidFill>
                  <a:srgbClr val="FF0000"/>
                </a:solidFill>
                <a:latin typeface="Calibri" charset="0"/>
              </a:rPr>
              <a:t>N+8</a:t>
            </a:r>
            <a:r>
              <a:rPr lang="en-US" altLang="zh-CN" sz="2400" b="1" dirty="0">
                <a:solidFill>
                  <a:srgbClr val="FF0000"/>
                </a:solidFill>
                <a:latin typeface="Calibri" charset="0"/>
              </a:rPr>
              <a:t> </a:t>
            </a:r>
            <a:r>
              <a:rPr lang="en-US" altLang="zh-CN" sz="2400" dirty="0">
                <a:latin typeface="Calibri" charset="0"/>
              </a:rPr>
              <a:t>(here N=1, 2, 3, …). </a:t>
            </a:r>
            <a:r>
              <a:rPr lang="en-US" altLang="zh-CN" sz="2400" dirty="0" smtClean="0">
                <a:latin typeface="Calibri" charset="0"/>
              </a:rPr>
              <a:t> </a:t>
            </a:r>
            <a:r>
              <a:rPr lang="ru-RU" altLang="zh-CN" sz="2800" dirty="0">
                <a:latin typeface="Times New Roman" charset="0"/>
                <a:cs typeface="Times New Roman" charset="0"/>
              </a:rPr>
              <a:t/>
            </a:r>
            <a:br>
              <a:rPr lang="ru-RU" altLang="zh-CN" sz="2800" dirty="0">
                <a:latin typeface="Times New Roman" charset="0"/>
                <a:cs typeface="Times New Roman" charset="0"/>
              </a:rPr>
            </a:br>
            <a:endParaRPr lang="ru-RU" altLang="zh-CN" sz="2600" dirty="0">
              <a:solidFill>
                <a:srgbClr val="0F2B37"/>
              </a:solidFill>
              <a:latin typeface="Times New Roman" charset="0"/>
              <a:cs typeface="Times New Roman" charset="0"/>
            </a:endParaRPr>
          </a:p>
        </p:txBody>
      </p:sp>
      <p:sp>
        <p:nvSpPr>
          <p:cNvPr id="33" name="矩形 32"/>
          <p:cNvSpPr/>
          <p:nvPr/>
        </p:nvSpPr>
        <p:spPr>
          <a:xfrm>
            <a:off x="8920164" y="542803"/>
            <a:ext cx="3043238" cy="3139321"/>
          </a:xfrm>
          <a:prstGeom prst="rect">
            <a:avLst/>
          </a:prstGeom>
          <a:ln>
            <a:solidFill>
              <a:schemeClr val="accent1">
                <a:lumMod val="20000"/>
                <a:lumOff val="80000"/>
              </a:schemeClr>
            </a:solidFill>
          </a:ln>
        </p:spPr>
        <p:txBody>
          <a:bodyPr wrap="square">
            <a:spAutoFit/>
          </a:bodyPr>
          <a:lstStyle/>
          <a:p>
            <a:r>
              <a:rPr lang="zh-CN" altLang="en-US" sz="2200" dirty="0">
                <a:solidFill>
                  <a:schemeClr val="bg1"/>
                </a:solidFill>
              </a:rPr>
              <a:t>生物周期的遗传集合</a:t>
            </a:r>
          </a:p>
          <a:p>
            <a:r>
              <a:rPr lang="zh-CN" altLang="en-US" sz="2200" dirty="0">
                <a:solidFill>
                  <a:schemeClr val="bg1"/>
                </a:solidFill>
              </a:rPr>
              <a:t>任何生物都是一个巨大的继承集合，它在不同层次上形成层次结构。数学循环组对模型自然循环过程是非常有用的。但考虑遗传投影的组合会导致大量的循环组。</a:t>
            </a:r>
            <a:br>
              <a:rPr lang="zh-CN" altLang="en-US" sz="2200" dirty="0">
                <a:solidFill>
                  <a:schemeClr val="bg1"/>
                </a:solidFill>
              </a:rPr>
            </a:br>
            <a:endParaRPr lang="zh-CN" altLang="zh-CN" sz="2200" dirty="0">
              <a:solidFill>
                <a:schemeClr val="bg1"/>
              </a:solidFill>
              <a:latin typeface="+mj-lt"/>
            </a:endParaRPr>
          </a:p>
        </p:txBody>
      </p:sp>
      <p:pic>
        <p:nvPicPr>
          <p:cNvPr id="7" name="Picture 6"/>
          <p:cNvPicPr>
            <a:picLocks noChangeAspect="1"/>
          </p:cNvPicPr>
          <p:nvPr/>
        </p:nvPicPr>
        <p:blipFill>
          <a:blip r:embed="rId2"/>
          <a:stretch>
            <a:fillRect/>
          </a:stretch>
        </p:blipFill>
        <p:spPr>
          <a:xfrm>
            <a:off x="5105400" y="4441464"/>
            <a:ext cx="3543301" cy="2001309"/>
          </a:xfrm>
          <a:prstGeom prst="rect">
            <a:avLst/>
          </a:prstGeom>
        </p:spPr>
      </p:pic>
    </p:spTree>
    <p:extLst>
      <p:ext uri="{BB962C8B-B14F-4D97-AF65-F5344CB8AC3E}">
        <p14:creationId xmlns:p14="http://schemas.microsoft.com/office/powerpoint/2010/main" val="186924142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矩形 7"/>
          <p:cNvSpPr/>
          <p:nvPr/>
        </p:nvSpPr>
        <p:spPr>
          <a:xfrm>
            <a:off x="0" y="-51514"/>
            <a:ext cx="12192000" cy="4491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 name="组合 11"/>
          <p:cNvGrpSpPr/>
          <p:nvPr/>
        </p:nvGrpSpPr>
        <p:grpSpPr>
          <a:xfrm>
            <a:off x="1" y="38362"/>
            <a:ext cx="12191999" cy="4401205"/>
            <a:chOff x="2694394" y="2063700"/>
            <a:chExt cx="7372031" cy="4401205"/>
          </a:xfrm>
        </p:grpSpPr>
        <p:sp>
          <p:nvSpPr>
            <p:cNvPr id="13" name="文本框 12"/>
            <p:cNvSpPr txBox="1"/>
            <p:nvPr/>
          </p:nvSpPr>
          <p:spPr>
            <a:xfrm>
              <a:off x="2694394" y="2063700"/>
              <a:ext cx="7372031" cy="4401205"/>
            </a:xfrm>
            <a:prstGeom prst="rect">
              <a:avLst/>
            </a:prstGeom>
            <a:noFill/>
          </p:spPr>
          <p:txBody>
            <a:bodyPr wrap="square" rtlCol="0">
              <a:spAutoFit/>
            </a:bodyPr>
            <a:lstStyle/>
            <a:p>
              <a:pPr indent="540000"/>
              <a:r>
                <a:rPr lang="en-US" altLang="zh-CN" sz="2800" b="1" dirty="0" smtClean="0">
                  <a:solidFill>
                    <a:srgbClr val="0F2B37"/>
                  </a:solidFill>
                  <a:latin typeface="Calibri" charset="0"/>
                </a:rPr>
                <a:t> </a:t>
              </a:r>
              <a:r>
                <a:rPr lang="en-US" altLang="zh-CN" sz="2800" dirty="0">
                  <a:latin typeface="Calibri" charset="0"/>
                </a:rPr>
                <a:t>Iterative actions of this operator Y = 2</a:t>
              </a:r>
              <a:r>
                <a:rPr lang="en-US" altLang="zh-CN" sz="2800" baseline="30000" dirty="0">
                  <a:latin typeface="Calibri" charset="0"/>
                </a:rPr>
                <a:t>-0.5</a:t>
              </a:r>
              <a:r>
                <a:rPr lang="en-US" altLang="zh-CN" sz="2800" dirty="0">
                  <a:latin typeface="Calibri" charset="0"/>
                </a:rPr>
                <a:t>*(p</a:t>
              </a:r>
              <a:r>
                <a:rPr lang="en-US" altLang="zh-CN" sz="2800" b="1" baseline="-25000" dirty="0">
                  <a:solidFill>
                    <a:srgbClr val="FF0000"/>
                  </a:solidFill>
                  <a:latin typeface="Calibri" charset="0"/>
                </a:rPr>
                <a:t>0</a:t>
              </a:r>
              <a:r>
                <a:rPr lang="en-US" altLang="zh-CN" sz="2800" dirty="0">
                  <a:latin typeface="Calibri" charset="0"/>
                </a:rPr>
                <a:t>+p</a:t>
              </a:r>
              <a:r>
                <a:rPr lang="en-US" altLang="zh-CN" sz="2800" b="1" baseline="-25000" dirty="0">
                  <a:solidFill>
                    <a:srgbClr val="FF0000"/>
                  </a:solidFill>
                  <a:latin typeface="Calibri" charset="0"/>
                </a:rPr>
                <a:t>2</a:t>
              </a:r>
              <a:r>
                <a:rPr lang="en-US" altLang="zh-CN" sz="2800" dirty="0">
                  <a:latin typeface="Calibri" charset="0"/>
                </a:rPr>
                <a:t>) on an arbitrary 8-dimensional vector X=[x</a:t>
              </a:r>
              <a:r>
                <a:rPr lang="en-US" altLang="zh-CN" sz="2800" baseline="-25000" dirty="0">
                  <a:latin typeface="Calibri" charset="0"/>
                </a:rPr>
                <a:t>0</a:t>
              </a:r>
              <a:r>
                <a:rPr lang="en-US" altLang="zh-CN" sz="2800" dirty="0">
                  <a:latin typeface="Calibri" charset="0"/>
                </a:rPr>
                <a:t>, x</a:t>
              </a:r>
              <a:r>
                <a:rPr lang="en-US" altLang="zh-CN" sz="2800" baseline="-25000" dirty="0">
                  <a:latin typeface="Calibri" charset="0"/>
                </a:rPr>
                <a:t>1</a:t>
              </a:r>
              <a:r>
                <a:rPr lang="en-US" altLang="zh-CN" sz="2800" dirty="0">
                  <a:latin typeface="Calibri" charset="0"/>
                </a:rPr>
                <a:t>, x</a:t>
              </a:r>
              <a:r>
                <a:rPr lang="en-US" altLang="zh-CN" sz="2800" baseline="-25000" dirty="0">
                  <a:latin typeface="Calibri" charset="0"/>
                </a:rPr>
                <a:t>2</a:t>
              </a:r>
              <a:r>
                <a:rPr lang="en-US" altLang="zh-CN" sz="2800" dirty="0">
                  <a:latin typeface="Calibri" charset="0"/>
                </a:rPr>
                <a:t>, x</a:t>
              </a:r>
              <a:r>
                <a:rPr lang="en-US" altLang="zh-CN" sz="2800" baseline="-25000" dirty="0">
                  <a:latin typeface="Calibri" charset="0"/>
                </a:rPr>
                <a:t>3</a:t>
              </a:r>
              <a:r>
                <a:rPr lang="en-US" altLang="zh-CN" sz="2800" dirty="0">
                  <a:latin typeface="Calibri" charset="0"/>
                </a:rPr>
                <a:t>, x</a:t>
              </a:r>
              <a:r>
                <a:rPr lang="en-US" altLang="zh-CN" sz="2800" baseline="-25000" dirty="0">
                  <a:latin typeface="Calibri" charset="0"/>
                </a:rPr>
                <a:t>4</a:t>
              </a:r>
              <a:r>
                <a:rPr lang="en-US" altLang="zh-CN" sz="2800" dirty="0">
                  <a:latin typeface="Calibri" charset="0"/>
                </a:rPr>
                <a:t>, x</a:t>
              </a:r>
              <a:r>
                <a:rPr lang="en-US" altLang="zh-CN" sz="2800" baseline="-25000" dirty="0">
                  <a:latin typeface="Calibri" charset="0"/>
                </a:rPr>
                <a:t>5</a:t>
              </a:r>
              <a:r>
                <a:rPr lang="en-US" altLang="zh-CN" sz="2800" dirty="0">
                  <a:latin typeface="Calibri" charset="0"/>
                </a:rPr>
                <a:t>, x</a:t>
              </a:r>
              <a:r>
                <a:rPr lang="en-US" altLang="zh-CN" sz="2800" baseline="-25000" dirty="0">
                  <a:latin typeface="Calibri" charset="0"/>
                </a:rPr>
                <a:t>6</a:t>
              </a:r>
              <a:r>
                <a:rPr lang="en-US" altLang="zh-CN" sz="2800" dirty="0">
                  <a:latin typeface="Calibri" charset="0"/>
                </a:rPr>
                <a:t>, x</a:t>
              </a:r>
              <a:r>
                <a:rPr lang="en-US" altLang="zh-CN" sz="2800" baseline="-25000" dirty="0">
                  <a:latin typeface="Calibri" charset="0"/>
                </a:rPr>
                <a:t>7</a:t>
              </a:r>
              <a:r>
                <a:rPr lang="en-US" altLang="zh-CN" sz="2800" dirty="0">
                  <a:latin typeface="Calibri" charset="0"/>
                </a:rPr>
                <a:t>] give a cyclic set of 8 vectors, in which only two coordinates with appropriate indexes </a:t>
              </a:r>
              <a:r>
                <a:rPr lang="en-US" altLang="zh-CN" sz="2800" b="1" dirty="0">
                  <a:solidFill>
                    <a:srgbClr val="FF0000"/>
                  </a:solidFill>
                  <a:latin typeface="Calibri" charset="0"/>
                </a:rPr>
                <a:t>0</a:t>
              </a:r>
              <a:r>
                <a:rPr lang="en-US" altLang="zh-CN" sz="2800" dirty="0">
                  <a:latin typeface="Calibri" charset="0"/>
                </a:rPr>
                <a:t> and </a:t>
              </a:r>
              <a:r>
                <a:rPr lang="en-US" altLang="zh-CN" sz="2800" b="1" dirty="0">
                  <a:solidFill>
                    <a:srgbClr val="FF0000"/>
                  </a:solidFill>
                  <a:latin typeface="Calibri" charset="0"/>
                </a:rPr>
                <a:t>2</a:t>
              </a:r>
              <a:r>
                <a:rPr lang="en-US" altLang="zh-CN" sz="2800" dirty="0">
                  <a:latin typeface="Calibri" charset="0"/>
                </a:rPr>
                <a:t> are changed cyclically, all other coordinates are equal to 0. </a:t>
              </a:r>
              <a:br>
                <a:rPr lang="en-US" altLang="zh-CN" sz="2800" dirty="0">
                  <a:latin typeface="Calibri" charset="0"/>
                </a:rPr>
              </a:br>
              <a:r>
                <a:rPr lang="en-US" altLang="zh-CN" sz="2800" dirty="0">
                  <a:latin typeface="Calibri" charset="0"/>
                </a:rPr>
                <a:t>  It means that such operators give us </a:t>
              </a:r>
              <a:r>
                <a:rPr lang="en-US" altLang="zh-CN" sz="2800" dirty="0" smtClean="0">
                  <a:latin typeface="Calibri" charset="0"/>
                </a:rPr>
                <a:t>the ability </a:t>
              </a:r>
              <a:r>
                <a:rPr lang="en-US" altLang="zh-CN" sz="2800" dirty="0">
                  <a:latin typeface="Calibri" charset="0"/>
                </a:rPr>
                <a:t>of a selective manage of cyclic processes in </a:t>
              </a:r>
              <a:r>
                <a:rPr lang="en-US" altLang="zh-CN" sz="2800" dirty="0" smtClean="0">
                  <a:latin typeface="Calibri" charset="0"/>
                </a:rPr>
                <a:t>separate </a:t>
              </a:r>
              <a:r>
                <a:rPr lang="en-US" altLang="zh-CN" sz="2800" dirty="0">
                  <a:latin typeface="Calibri" charset="0"/>
                </a:rPr>
                <a:t>sub-spaces of multi-dimensional spaces (or in separate </a:t>
              </a:r>
              <a:r>
                <a:rPr lang="en-US" altLang="zh-CN" sz="2800" dirty="0" smtClean="0">
                  <a:latin typeface="Calibri" charset="0"/>
                </a:rPr>
                <a:t>    sub</a:t>
              </a:r>
              <a:r>
                <a:rPr lang="en-US" altLang="zh-CN" sz="2800" dirty="0">
                  <a:latin typeface="Calibri" charset="0"/>
                </a:rPr>
                <a:t>-systems of multi-parametric systems), for example, to model different animal gaits. The simplest example of this type is our model of human gaits, where cyclic movements of separate hands and foots can be defined independently:</a:t>
              </a:r>
              <a:r>
                <a:rPr lang="en-US" altLang="zh-CN" sz="2800" dirty="0">
                  <a:solidFill>
                    <a:srgbClr val="0F2B37"/>
                  </a:solidFill>
                  <a:latin typeface="Calibri" charset="0"/>
                </a:rPr>
                <a:t/>
              </a:r>
              <a:br>
                <a:rPr lang="en-US" altLang="zh-CN" sz="2800" dirty="0">
                  <a:solidFill>
                    <a:srgbClr val="0F2B37"/>
                  </a:solidFill>
                  <a:latin typeface="Calibri" charset="0"/>
                </a:rPr>
              </a:br>
              <a:endParaRPr lang="zh-CN" altLang="en-US" sz="2800" dirty="0">
                <a:solidFill>
                  <a:srgbClr val="0F2B37"/>
                </a:solidFill>
                <a:latin typeface="Calibri" charset="0"/>
              </a:endParaRPr>
            </a:p>
          </p:txBody>
        </p:sp>
        <p:sp>
          <p:nvSpPr>
            <p:cNvPr id="18" name="矩形 17"/>
            <p:cNvSpPr/>
            <p:nvPr/>
          </p:nvSpPr>
          <p:spPr>
            <a:xfrm>
              <a:off x="9870282" y="2063700"/>
              <a:ext cx="1080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7" name="矩形 6"/>
          <p:cNvSpPr/>
          <p:nvPr/>
        </p:nvSpPr>
        <p:spPr>
          <a:xfrm>
            <a:off x="0" y="4131789"/>
            <a:ext cx="12192000" cy="2726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文本框 22"/>
          <p:cNvSpPr txBox="1"/>
          <p:nvPr/>
        </p:nvSpPr>
        <p:spPr>
          <a:xfrm>
            <a:off x="122830" y="4178743"/>
            <a:ext cx="11923397" cy="2308324"/>
          </a:xfrm>
          <a:prstGeom prst="rect">
            <a:avLst/>
          </a:prstGeom>
          <a:noFill/>
        </p:spPr>
        <p:txBody>
          <a:bodyPr wrap="square" rtlCol="0">
            <a:spAutoFit/>
          </a:bodyPr>
          <a:lstStyle/>
          <a:p>
            <a:r>
              <a:rPr lang="zh-CN" altLang="en-US" sz="2400" dirty="0">
                <a:solidFill>
                  <a:schemeClr val="bg1"/>
                </a:solidFill>
              </a:rPr>
              <a:t>操作符</a:t>
            </a:r>
            <a:r>
              <a:rPr lang="en-US" altLang="zh-CN" sz="2400" dirty="0">
                <a:solidFill>
                  <a:schemeClr val="bg1"/>
                </a:solidFill>
              </a:rPr>
              <a:t>y = </a:t>
            </a:r>
            <a:r>
              <a:rPr lang="en-US" altLang="zh-CN" sz="2400" dirty="0">
                <a:solidFill>
                  <a:schemeClr val="bg1"/>
                </a:solidFill>
                <a:latin typeface="Calibri" charset="0"/>
              </a:rPr>
              <a:t>Y = 2</a:t>
            </a:r>
            <a:r>
              <a:rPr lang="en-US" altLang="zh-CN" sz="2400" baseline="30000" dirty="0">
                <a:solidFill>
                  <a:schemeClr val="bg1"/>
                </a:solidFill>
                <a:latin typeface="Calibri" charset="0"/>
              </a:rPr>
              <a:t>-0.5</a:t>
            </a:r>
            <a:r>
              <a:rPr lang="en-US" altLang="zh-CN" sz="2400" dirty="0">
                <a:solidFill>
                  <a:schemeClr val="bg1"/>
                </a:solidFill>
                <a:latin typeface="Calibri" charset="0"/>
              </a:rPr>
              <a:t>*(p</a:t>
            </a:r>
            <a:r>
              <a:rPr lang="en-US" altLang="zh-CN" sz="2400" b="1" baseline="-25000" dirty="0">
                <a:solidFill>
                  <a:schemeClr val="bg1"/>
                </a:solidFill>
                <a:latin typeface="Calibri" charset="0"/>
              </a:rPr>
              <a:t>0</a:t>
            </a:r>
            <a:r>
              <a:rPr lang="en-US" altLang="zh-CN" sz="2400" dirty="0">
                <a:solidFill>
                  <a:schemeClr val="bg1"/>
                </a:solidFill>
                <a:latin typeface="Calibri" charset="0"/>
              </a:rPr>
              <a:t>+p</a:t>
            </a:r>
            <a:r>
              <a:rPr lang="en-US" altLang="zh-CN" sz="2400" b="1" baseline="-25000" dirty="0">
                <a:solidFill>
                  <a:schemeClr val="bg1"/>
                </a:solidFill>
                <a:latin typeface="Calibri" charset="0"/>
              </a:rPr>
              <a:t>2</a:t>
            </a:r>
            <a:r>
              <a:rPr lang="zh-CN" altLang="en-US" sz="2400" dirty="0">
                <a:solidFill>
                  <a:schemeClr val="bg1"/>
                </a:solidFill>
              </a:rPr>
              <a:t>迭代任意一个</a:t>
            </a:r>
            <a:r>
              <a:rPr lang="en-US" altLang="zh-CN" sz="2400" dirty="0">
                <a:solidFill>
                  <a:schemeClr val="bg1"/>
                </a:solidFill>
              </a:rPr>
              <a:t>8</a:t>
            </a:r>
            <a:r>
              <a:rPr lang="zh-CN" altLang="en-US" sz="2400" dirty="0">
                <a:solidFill>
                  <a:schemeClr val="bg1"/>
                </a:solidFill>
              </a:rPr>
              <a:t>维向量</a:t>
            </a:r>
            <a:r>
              <a:rPr lang="en-US" altLang="zh-CN" sz="2400" dirty="0">
                <a:solidFill>
                  <a:schemeClr val="bg1"/>
                </a:solidFill>
              </a:rPr>
              <a:t>x = [ X0</a:t>
            </a:r>
            <a:r>
              <a:rPr lang="zh-CN" altLang="en-US" sz="2400" dirty="0">
                <a:solidFill>
                  <a:schemeClr val="bg1"/>
                </a:solidFill>
              </a:rPr>
              <a:t>，</a:t>
            </a:r>
            <a:r>
              <a:rPr lang="en-US" altLang="zh-CN" sz="2400" dirty="0">
                <a:solidFill>
                  <a:schemeClr val="bg1"/>
                </a:solidFill>
              </a:rPr>
              <a:t>X1</a:t>
            </a:r>
            <a:r>
              <a:rPr lang="zh-CN" altLang="en-US" sz="2400" dirty="0">
                <a:solidFill>
                  <a:schemeClr val="bg1"/>
                </a:solidFill>
              </a:rPr>
              <a:t>，</a:t>
            </a:r>
            <a:r>
              <a:rPr lang="en-US" altLang="zh-CN" sz="2400" dirty="0">
                <a:solidFill>
                  <a:schemeClr val="bg1"/>
                </a:solidFill>
              </a:rPr>
              <a:t>X2</a:t>
            </a:r>
            <a:r>
              <a:rPr lang="zh-CN" altLang="en-US" sz="2400" dirty="0">
                <a:solidFill>
                  <a:schemeClr val="bg1"/>
                </a:solidFill>
              </a:rPr>
              <a:t>，</a:t>
            </a:r>
            <a:r>
              <a:rPr lang="en-US" altLang="zh-CN" sz="2400" dirty="0">
                <a:solidFill>
                  <a:schemeClr val="bg1"/>
                </a:solidFill>
              </a:rPr>
              <a:t>X3</a:t>
            </a:r>
            <a:r>
              <a:rPr lang="zh-CN" altLang="en-US" sz="2400" dirty="0">
                <a:solidFill>
                  <a:schemeClr val="bg1"/>
                </a:solidFill>
              </a:rPr>
              <a:t>，</a:t>
            </a:r>
            <a:r>
              <a:rPr lang="en-US" altLang="zh-CN" sz="2400" dirty="0">
                <a:solidFill>
                  <a:schemeClr val="bg1"/>
                </a:solidFill>
              </a:rPr>
              <a:t>X4</a:t>
            </a:r>
            <a:r>
              <a:rPr lang="zh-CN" altLang="en-US" sz="2400" dirty="0">
                <a:solidFill>
                  <a:schemeClr val="bg1"/>
                </a:solidFill>
              </a:rPr>
              <a:t>、</a:t>
            </a:r>
            <a:r>
              <a:rPr lang="en-US" altLang="zh-CN" sz="2400" dirty="0">
                <a:solidFill>
                  <a:schemeClr val="bg1"/>
                </a:solidFill>
              </a:rPr>
              <a:t>X5</a:t>
            </a:r>
            <a:r>
              <a:rPr lang="zh-CN" altLang="en-US" sz="2400" dirty="0">
                <a:solidFill>
                  <a:schemeClr val="bg1"/>
                </a:solidFill>
              </a:rPr>
              <a:t>、</a:t>
            </a:r>
            <a:r>
              <a:rPr lang="en-US" altLang="zh-CN" sz="2400" dirty="0">
                <a:solidFill>
                  <a:schemeClr val="bg1"/>
                </a:solidFill>
              </a:rPr>
              <a:t>X6</a:t>
            </a:r>
            <a:r>
              <a:rPr lang="zh-CN" altLang="en-US" sz="2400" dirty="0">
                <a:solidFill>
                  <a:schemeClr val="bg1"/>
                </a:solidFill>
              </a:rPr>
              <a:t>、</a:t>
            </a:r>
            <a:r>
              <a:rPr lang="en-US" altLang="zh-CN" sz="2400" dirty="0">
                <a:solidFill>
                  <a:schemeClr val="bg1"/>
                </a:solidFill>
              </a:rPr>
              <a:t>X7 ]</a:t>
            </a:r>
            <a:r>
              <a:rPr lang="zh-CN" altLang="en-US" sz="2400" dirty="0">
                <a:solidFill>
                  <a:schemeClr val="bg1"/>
                </a:solidFill>
              </a:rPr>
              <a:t>得到一个循环的</a:t>
            </a:r>
            <a:r>
              <a:rPr lang="en-US" altLang="zh-CN" sz="2400" dirty="0">
                <a:solidFill>
                  <a:schemeClr val="bg1"/>
                </a:solidFill>
              </a:rPr>
              <a:t>8</a:t>
            </a:r>
            <a:r>
              <a:rPr lang="zh-CN" altLang="en-US" sz="2400" dirty="0">
                <a:solidFill>
                  <a:schemeClr val="bg1"/>
                </a:solidFill>
              </a:rPr>
              <a:t>个向量集合。坐标</a:t>
            </a:r>
            <a:r>
              <a:rPr lang="en-US" altLang="zh-CN" sz="2400" dirty="0">
                <a:solidFill>
                  <a:schemeClr val="bg1"/>
                </a:solidFill>
              </a:rPr>
              <a:t>0</a:t>
            </a:r>
            <a:r>
              <a:rPr lang="zh-CN" altLang="en-US" sz="2400" dirty="0">
                <a:solidFill>
                  <a:schemeClr val="bg1"/>
                </a:solidFill>
              </a:rPr>
              <a:t>和</a:t>
            </a:r>
            <a:r>
              <a:rPr lang="en-US" altLang="zh-CN" sz="2400" dirty="0">
                <a:solidFill>
                  <a:schemeClr val="bg1"/>
                </a:solidFill>
              </a:rPr>
              <a:t>2</a:t>
            </a:r>
            <a:r>
              <a:rPr lang="zh-CN" altLang="en-US" sz="2400" dirty="0">
                <a:solidFill>
                  <a:schemeClr val="bg1"/>
                </a:solidFill>
              </a:rPr>
              <a:t>是循环变化的，其他所有的坐标都等于</a:t>
            </a:r>
            <a:r>
              <a:rPr lang="en-US" altLang="zh-CN" sz="2400" dirty="0">
                <a:solidFill>
                  <a:schemeClr val="bg1"/>
                </a:solidFill>
              </a:rPr>
              <a:t>0</a:t>
            </a:r>
            <a:r>
              <a:rPr lang="zh-CN" altLang="en-US" sz="2400" dirty="0">
                <a:solidFill>
                  <a:schemeClr val="bg1"/>
                </a:solidFill>
              </a:rPr>
              <a:t>。这意味着这些算子给我们在多维空间中选择独立的子空间的循环过程的能力（或多参数系统的单独子系统）。这一类型中最简单的例子就是我们人类的步态模式，手与脚循环运动是可以单独定义的。</a:t>
            </a:r>
            <a:br>
              <a:rPr lang="zh-CN" altLang="en-US" sz="2400" dirty="0">
                <a:solidFill>
                  <a:schemeClr val="bg1"/>
                </a:solidFill>
              </a:rPr>
            </a:br>
            <a:endParaRPr lang="zh-CN" altLang="zh-CN" sz="2400" dirty="0">
              <a:solidFill>
                <a:schemeClr val="bg1"/>
              </a:solidFill>
            </a:endParaRPr>
          </a:p>
        </p:txBody>
      </p:sp>
    </p:spTree>
    <p:extLst>
      <p:ext uri="{BB962C8B-B14F-4D97-AF65-F5344CB8AC3E}">
        <p14:creationId xmlns:p14="http://schemas.microsoft.com/office/powerpoint/2010/main" val="274378366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 name="Picture 8" descr="walk 8 2 6 2.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9175" y="3795136"/>
            <a:ext cx="2016413" cy="268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ХОДЬБА РАЗНЫЙ ТЕМП 3123.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805" y="3930177"/>
            <a:ext cx="1997363" cy="2663150"/>
          </a:xfrm>
          <a:prstGeom prst="rect">
            <a:avLst/>
          </a:prstGeom>
        </p:spPr>
      </p:pic>
      <p:pic>
        <p:nvPicPr>
          <p:cNvPr id="10" name="Picture 9" descr="ХОДЬБА РАЗНЫЙ ТЕМП 3321.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6425" y="3814873"/>
            <a:ext cx="1992167" cy="2726192"/>
          </a:xfrm>
          <a:prstGeom prst="rect">
            <a:avLst/>
          </a:prstGeom>
        </p:spPr>
      </p:pic>
      <p:pic>
        <p:nvPicPr>
          <p:cNvPr id="11" name="Picture 1" descr="normal walk.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4558" y="280887"/>
            <a:ext cx="2113610" cy="28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walk 4 0 4 0.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6425" y="442811"/>
            <a:ext cx="1992167" cy="2655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normal run.gi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9175" y="347826"/>
            <a:ext cx="2016413" cy="268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91133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3905249"/>
            <a:ext cx="12192000" cy="2952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2400" dirty="0">
                <a:solidFill>
                  <a:schemeClr val="tx1"/>
                </a:solidFill>
                <a:latin typeface="Calibri" charset="0"/>
                <a:sym typeface="Wingdings 2" charset="0"/>
              </a:rPr>
              <a:t>但是如果成千上万的循环过程合在一起那么我们可以做什么？该提议的决定是基于扩展的</a:t>
            </a:r>
            <a:r>
              <a:rPr lang="en-US" altLang="zh-CN" sz="2400" dirty="0" err="1">
                <a:solidFill>
                  <a:schemeClr val="tx1"/>
                </a:solidFill>
                <a:latin typeface="Calibri" charset="0"/>
              </a:rPr>
              <a:t>Hadamard</a:t>
            </a:r>
            <a:r>
              <a:rPr lang="en-US" altLang="zh-CN" sz="2400" dirty="0">
                <a:solidFill>
                  <a:schemeClr val="tx1"/>
                </a:solidFill>
                <a:latin typeface="Calibri" charset="0"/>
              </a:rPr>
              <a:t> (8*8)</a:t>
            </a:r>
            <a:r>
              <a:rPr lang="zh-CN" altLang="en-US" sz="2400" dirty="0">
                <a:solidFill>
                  <a:schemeClr val="tx1"/>
                </a:solidFill>
                <a:latin typeface="Calibri" charset="0"/>
              </a:rPr>
              <a:t>矩阵</a:t>
            </a:r>
            <a:r>
              <a:rPr lang="en-US" altLang="zh-CN" sz="2400" dirty="0">
                <a:solidFill>
                  <a:schemeClr val="tx1"/>
                </a:solidFill>
                <a:latin typeface="Calibri" charset="0"/>
              </a:rPr>
              <a:t>H(8)</a:t>
            </a:r>
            <a:r>
              <a:rPr lang="zh-CN" altLang="en-US" sz="2400" dirty="0">
                <a:solidFill>
                  <a:schemeClr val="tx1"/>
                </a:solidFill>
                <a:latin typeface="Calibri" charset="0"/>
              </a:rPr>
              <a:t>转换为</a:t>
            </a:r>
            <a:r>
              <a:rPr lang="en-US" altLang="zh-CN" sz="2400" dirty="0">
                <a:solidFill>
                  <a:schemeClr val="tx1"/>
                </a:solidFill>
                <a:latin typeface="Calibri" charset="0"/>
              </a:rPr>
              <a:t>(2</a:t>
            </a:r>
            <a:r>
              <a:rPr lang="en-US" altLang="zh-CN" sz="2400" baseline="30000" dirty="0">
                <a:solidFill>
                  <a:schemeClr val="tx1"/>
                </a:solidFill>
                <a:latin typeface="Calibri" charset="0"/>
              </a:rPr>
              <a:t>N</a:t>
            </a:r>
            <a:r>
              <a:rPr lang="en-US" altLang="zh-CN" sz="2400" dirty="0">
                <a:solidFill>
                  <a:schemeClr val="tx1"/>
                </a:solidFill>
                <a:latin typeface="Calibri" charset="0"/>
              </a:rPr>
              <a:t>*2</a:t>
            </a:r>
            <a:r>
              <a:rPr lang="en-US" altLang="zh-CN" sz="2400" baseline="30000" dirty="0">
                <a:solidFill>
                  <a:schemeClr val="tx1"/>
                </a:solidFill>
                <a:latin typeface="Calibri" charset="0"/>
              </a:rPr>
              <a:t>N</a:t>
            </a:r>
            <a:r>
              <a:rPr lang="en-US" altLang="zh-CN" sz="2400" dirty="0">
                <a:solidFill>
                  <a:schemeClr val="tx1"/>
                </a:solidFill>
                <a:latin typeface="Calibri" charset="0"/>
              </a:rPr>
              <a:t>)</a:t>
            </a:r>
            <a:r>
              <a:rPr lang="zh-CN" altLang="en-US" sz="2400" dirty="0">
                <a:solidFill>
                  <a:schemeClr val="tx1"/>
                </a:solidFill>
                <a:latin typeface="Calibri" charset="0"/>
              </a:rPr>
              <a:t>矩阵，通过以下表达方式：</a:t>
            </a:r>
            <a:r>
              <a:rPr lang="ru-RU" altLang="zh-CN" sz="2400" b="1" dirty="0">
                <a:solidFill>
                  <a:schemeClr val="tx1"/>
                </a:solidFill>
                <a:latin typeface="Calibri" charset="0"/>
              </a:rPr>
              <a:t> H</a:t>
            </a:r>
            <a:r>
              <a:rPr lang="en-US" altLang="zh-CN" sz="2400" b="1" baseline="-25000" dirty="0">
                <a:solidFill>
                  <a:schemeClr val="tx1"/>
                </a:solidFill>
                <a:latin typeface="Calibri" charset="0"/>
              </a:rPr>
              <a:t>8</a:t>
            </a:r>
            <a:r>
              <a:rPr lang="ru-RU" altLang="zh-CN" sz="2400" b="1" baseline="-25000" dirty="0">
                <a:solidFill>
                  <a:schemeClr val="tx1"/>
                </a:solidFill>
                <a:latin typeface="Calibri" charset="0"/>
              </a:rPr>
              <a:t> </a:t>
            </a:r>
            <a:r>
              <a:rPr lang="ru-RU" altLang="zh-CN" sz="2400" b="1" dirty="0">
                <a:solidFill>
                  <a:schemeClr val="tx1"/>
                </a:solidFill>
                <a:latin typeface="Calibri" charset="0"/>
                <a:sym typeface="Wingdings 2" charset="0"/>
              </a:rPr>
              <a:t></a:t>
            </a:r>
            <a:r>
              <a:rPr lang="ru-RU" altLang="zh-CN" sz="2400" b="1" dirty="0">
                <a:solidFill>
                  <a:schemeClr val="tx1"/>
                </a:solidFill>
                <a:latin typeface="Calibri" charset="0"/>
              </a:rPr>
              <a:t> [1</a:t>
            </a:r>
            <a:r>
              <a:rPr lang="en-US" altLang="zh-CN" sz="2400" b="1" dirty="0">
                <a:solidFill>
                  <a:schemeClr val="tx1"/>
                </a:solidFill>
                <a:latin typeface="Calibri" charset="0"/>
              </a:rPr>
              <a:t> </a:t>
            </a:r>
            <a:r>
              <a:rPr lang="ru-RU" altLang="zh-CN" sz="2400" b="1" dirty="0">
                <a:solidFill>
                  <a:schemeClr val="tx1"/>
                </a:solidFill>
                <a:latin typeface="Calibri" charset="0"/>
              </a:rPr>
              <a:t> -1; 1 </a:t>
            </a:r>
            <a:r>
              <a:rPr lang="en-US" altLang="zh-CN" sz="2400" b="1" dirty="0">
                <a:solidFill>
                  <a:schemeClr val="tx1"/>
                </a:solidFill>
                <a:latin typeface="Calibri" charset="0"/>
              </a:rPr>
              <a:t> </a:t>
            </a:r>
            <a:r>
              <a:rPr lang="ru-RU" altLang="zh-CN" sz="2400" b="1" dirty="0">
                <a:solidFill>
                  <a:schemeClr val="tx1"/>
                </a:solidFill>
                <a:latin typeface="Calibri" charset="0"/>
              </a:rPr>
              <a:t>1]</a:t>
            </a:r>
            <a:r>
              <a:rPr lang="en-US" altLang="zh-CN" sz="2400" b="1" baseline="30000" dirty="0">
                <a:solidFill>
                  <a:schemeClr val="tx1"/>
                </a:solidFill>
                <a:latin typeface="Calibri" charset="0"/>
              </a:rPr>
              <a:t>(N)</a:t>
            </a:r>
            <a:r>
              <a:rPr lang="zh-CN" altLang="en-US" sz="2400" b="1" baseline="30000" dirty="0">
                <a:solidFill>
                  <a:schemeClr val="tx1"/>
                </a:solidFill>
                <a:latin typeface="Calibri" charset="0"/>
              </a:rPr>
              <a:t>，</a:t>
            </a:r>
            <a:r>
              <a:rPr lang="zh-CN" altLang="en-US" sz="2400" dirty="0">
                <a:solidFill>
                  <a:schemeClr val="tx1"/>
                </a:solidFill>
                <a:latin typeface="Calibri" charset="0"/>
              </a:rPr>
              <a:t>其中</a:t>
            </a:r>
            <a:r>
              <a:rPr lang="ru-RU" altLang="zh-CN" sz="2400" dirty="0">
                <a:solidFill>
                  <a:schemeClr val="tx1"/>
                </a:solidFill>
                <a:latin typeface="Calibri" charset="0"/>
                <a:sym typeface="Wingdings 2" charset="0"/>
              </a:rPr>
              <a:t></a:t>
            </a:r>
            <a:r>
              <a:rPr lang="zh-CN" altLang="en-US" sz="2400" dirty="0">
                <a:solidFill>
                  <a:schemeClr val="tx1"/>
                </a:solidFill>
                <a:latin typeface="Calibri" charset="0"/>
                <a:sym typeface="Wingdings 2" charset="0"/>
              </a:rPr>
              <a:t>意味着</a:t>
            </a:r>
            <a:r>
              <a:rPr lang="zh-CN" altLang="en-US" sz="2400" dirty="0">
                <a:solidFill>
                  <a:schemeClr val="tx1"/>
                </a:solidFill>
              </a:rPr>
              <a:t>张量乘法；</a:t>
            </a:r>
            <a:r>
              <a:rPr lang="en-US" altLang="zh-CN" sz="2400" dirty="0">
                <a:solidFill>
                  <a:schemeClr val="tx1"/>
                </a:solidFill>
                <a:latin typeface="Calibri" charset="0"/>
                <a:sym typeface="Wingdings 2" charset="0"/>
              </a:rPr>
              <a:t> (N)</a:t>
            </a:r>
            <a:r>
              <a:rPr lang="zh-CN" altLang="en-US" sz="2400" dirty="0">
                <a:solidFill>
                  <a:schemeClr val="tx1"/>
                </a:solidFill>
                <a:latin typeface="Calibri" charset="0"/>
                <a:sym typeface="Wingdings 2" charset="0"/>
              </a:rPr>
              <a:t>张量功率，</a:t>
            </a:r>
            <a:r>
              <a:rPr lang="en-US" altLang="zh-CN" sz="2400" dirty="0">
                <a:solidFill>
                  <a:schemeClr val="tx1"/>
                </a:solidFill>
                <a:latin typeface="Calibri" charset="0"/>
                <a:sym typeface="Wingdings 2" charset="0"/>
              </a:rPr>
              <a:t> N = 1, 2, 3, … . </a:t>
            </a:r>
            <a:r>
              <a:rPr lang="zh-CN" altLang="en-US" sz="2400" dirty="0">
                <a:solidFill>
                  <a:schemeClr val="tx1"/>
                </a:solidFill>
                <a:latin typeface="Calibri" charset="0"/>
                <a:sym typeface="Wingdings 2" charset="0"/>
              </a:rPr>
              <a:t>每一个（</a:t>
            </a:r>
            <a:r>
              <a:rPr lang="en-US" altLang="zh-CN" sz="2400" dirty="0">
                <a:solidFill>
                  <a:schemeClr val="tx1"/>
                </a:solidFill>
                <a:latin typeface="Calibri" charset="0"/>
                <a:sym typeface="Wingdings 2" charset="0"/>
              </a:rPr>
              <a:t>2</a:t>
            </a:r>
            <a:r>
              <a:rPr lang="en-US" altLang="zh-CN" sz="2400" baseline="30000" dirty="0">
                <a:solidFill>
                  <a:schemeClr val="tx1"/>
                </a:solidFill>
                <a:latin typeface="Calibri" charset="0"/>
                <a:sym typeface="Wingdings 2" charset="0"/>
              </a:rPr>
              <a:t>N</a:t>
            </a:r>
            <a:r>
              <a:rPr lang="en-US" altLang="zh-CN" sz="2400" dirty="0">
                <a:solidFill>
                  <a:schemeClr val="tx1"/>
                </a:solidFill>
                <a:latin typeface="Calibri" charset="0"/>
                <a:sym typeface="Wingdings 2" charset="0"/>
              </a:rPr>
              <a:t>*2</a:t>
            </a:r>
            <a:r>
              <a:rPr lang="en-US" altLang="zh-CN" sz="2400" baseline="30000" dirty="0">
                <a:solidFill>
                  <a:schemeClr val="tx1"/>
                </a:solidFill>
                <a:latin typeface="Calibri" charset="0"/>
                <a:sym typeface="Wingdings 2" charset="0"/>
              </a:rPr>
              <a:t>N</a:t>
            </a:r>
            <a:r>
              <a:rPr lang="en-US" altLang="zh-CN" sz="2400" dirty="0">
                <a:solidFill>
                  <a:schemeClr val="tx1"/>
                </a:solidFill>
                <a:latin typeface="Calibri" charset="0"/>
                <a:sym typeface="Wingdings 2" charset="0"/>
              </a:rPr>
              <a:t>)</a:t>
            </a:r>
            <a:r>
              <a:rPr lang="zh-CN" altLang="en-US" sz="2400" dirty="0">
                <a:solidFill>
                  <a:schemeClr val="tx1"/>
                </a:solidFill>
                <a:latin typeface="Calibri" charset="0"/>
                <a:sym typeface="Wingdings 2" charset="0"/>
              </a:rPr>
              <a:t>矩阵都是</a:t>
            </a:r>
            <a:r>
              <a:rPr lang="en-US" altLang="zh-CN" sz="2400" dirty="0">
                <a:solidFill>
                  <a:schemeClr val="tx1"/>
                </a:solidFill>
                <a:latin typeface="Calibri" charset="0"/>
                <a:sym typeface="Wingdings 2" charset="0"/>
              </a:rPr>
              <a:t>2</a:t>
            </a:r>
            <a:r>
              <a:rPr lang="en-US" altLang="zh-CN" sz="2400" baseline="30000" dirty="0">
                <a:solidFill>
                  <a:schemeClr val="tx1"/>
                </a:solidFill>
                <a:latin typeface="Calibri" charset="0"/>
                <a:sym typeface="Wingdings 2" charset="0"/>
              </a:rPr>
              <a:t>N</a:t>
            </a:r>
            <a:r>
              <a:rPr lang="ru-RU" altLang="zh-CN" sz="2400" dirty="0">
                <a:solidFill>
                  <a:schemeClr val="tx1"/>
                </a:solidFill>
                <a:latin typeface="Calibri" charset="0"/>
                <a:sym typeface="Wingdings 2" charset="0"/>
              </a:rPr>
              <a:t> </a:t>
            </a:r>
            <a:r>
              <a:rPr lang="zh-CN" altLang="en-US" sz="2400" dirty="0">
                <a:solidFill>
                  <a:schemeClr val="tx1"/>
                </a:solidFill>
                <a:latin typeface="Calibri" charset="0"/>
                <a:sym typeface="Wingdings 2" charset="0"/>
              </a:rPr>
              <a:t>算子的和。计算不同算子对的总和后取幂，得到尽可能多的循环群。</a:t>
            </a:r>
            <a:r>
              <a:rPr lang="zh-CN" altLang="en-US" sz="2400" dirty="0">
                <a:solidFill>
                  <a:schemeClr val="tx1"/>
                </a:solidFill>
              </a:rPr>
              <a:t>这些循环群具有选择控制系统内</a:t>
            </a:r>
            <a:r>
              <a:rPr lang="en-US" altLang="zh-CN" sz="2400" dirty="0">
                <a:solidFill>
                  <a:schemeClr val="tx1"/>
                </a:solidFill>
              </a:rPr>
              <a:t>2</a:t>
            </a:r>
            <a:r>
              <a:rPr lang="zh-CN" altLang="en-US" sz="2400" dirty="0">
                <a:solidFill>
                  <a:schemeClr val="tx1"/>
                </a:solidFill>
              </a:rPr>
              <a:t>维参数系统的相同属性。该矩阵方法无论是研究遗传生物现象还是生物技术的应用，包括人工智能和机器人系统，都提供了新的机会。</a:t>
            </a:r>
          </a:p>
        </p:txBody>
      </p:sp>
      <p:sp>
        <p:nvSpPr>
          <p:cNvPr id="32" name="矩形 31"/>
          <p:cNvSpPr/>
          <p:nvPr/>
        </p:nvSpPr>
        <p:spPr>
          <a:xfrm>
            <a:off x="22074" y="152225"/>
            <a:ext cx="12398526" cy="4081117"/>
          </a:xfrm>
          <a:prstGeom prst="rect">
            <a:avLst/>
          </a:prstGeom>
        </p:spPr>
        <p:txBody>
          <a:bodyPr wrap="square">
            <a:spAutoFit/>
          </a:bodyPr>
          <a:lstStyle/>
          <a:p>
            <a:pPr>
              <a:lnSpc>
                <a:spcPct val="90000"/>
              </a:lnSpc>
              <a:buNone/>
              <a:defRPr/>
            </a:pPr>
            <a:r>
              <a:rPr lang="en-US" altLang="zh-CN" sz="2400" dirty="0">
                <a:solidFill>
                  <a:schemeClr val="bg1"/>
                </a:solidFill>
                <a:latin typeface="Calibri" charset="0"/>
              </a:rPr>
              <a:t>But what one can do if big ensembles with thousands and more cyclic processes should be simulated?           </a:t>
            </a:r>
            <a:br>
              <a:rPr lang="en-US" altLang="zh-CN" sz="2400" dirty="0">
                <a:solidFill>
                  <a:schemeClr val="bg1"/>
                </a:solidFill>
                <a:latin typeface="Calibri" charset="0"/>
              </a:rPr>
            </a:br>
            <a:r>
              <a:rPr lang="en-US" altLang="zh-CN" sz="2400" dirty="0">
                <a:solidFill>
                  <a:schemeClr val="bg1"/>
                </a:solidFill>
                <a:latin typeface="Calibri" charset="0"/>
              </a:rPr>
              <a:t>      A proposed decision is based on extensions of the </a:t>
            </a:r>
            <a:r>
              <a:rPr lang="en-US" altLang="zh-CN" sz="2400" dirty="0" err="1">
                <a:solidFill>
                  <a:schemeClr val="bg1"/>
                </a:solidFill>
                <a:latin typeface="Calibri" charset="0"/>
              </a:rPr>
              <a:t>Hadamard</a:t>
            </a:r>
            <a:r>
              <a:rPr lang="en-US" altLang="zh-CN" sz="2400" dirty="0">
                <a:solidFill>
                  <a:schemeClr val="bg1"/>
                </a:solidFill>
                <a:latin typeface="Calibri" charset="0"/>
              </a:rPr>
              <a:t> (8*8)-matrices H</a:t>
            </a:r>
            <a:r>
              <a:rPr lang="en-US" altLang="zh-CN" sz="2400" baseline="-25000" dirty="0">
                <a:solidFill>
                  <a:schemeClr val="bg1"/>
                </a:solidFill>
                <a:latin typeface="Calibri" charset="0"/>
              </a:rPr>
              <a:t>8</a:t>
            </a:r>
            <a:r>
              <a:rPr lang="en-US" altLang="zh-CN" sz="2400" dirty="0">
                <a:solidFill>
                  <a:schemeClr val="bg1"/>
                </a:solidFill>
                <a:latin typeface="Calibri" charset="0"/>
              </a:rPr>
              <a:t> into (2</a:t>
            </a:r>
            <a:r>
              <a:rPr lang="en-US" altLang="zh-CN" sz="2400" baseline="30000" dirty="0">
                <a:solidFill>
                  <a:schemeClr val="bg1"/>
                </a:solidFill>
                <a:latin typeface="Calibri" charset="0"/>
              </a:rPr>
              <a:t>N</a:t>
            </a:r>
            <a:r>
              <a:rPr lang="en-US" altLang="zh-CN" sz="2400" dirty="0">
                <a:solidFill>
                  <a:schemeClr val="bg1"/>
                </a:solidFill>
                <a:latin typeface="Calibri" charset="0"/>
              </a:rPr>
              <a:t>*2</a:t>
            </a:r>
            <a:r>
              <a:rPr lang="en-US" altLang="zh-CN" sz="2400" baseline="30000" dirty="0">
                <a:solidFill>
                  <a:schemeClr val="bg1"/>
                </a:solidFill>
                <a:latin typeface="Calibri" charset="0"/>
              </a:rPr>
              <a:t>N</a:t>
            </a:r>
            <a:r>
              <a:rPr lang="en-US" altLang="zh-CN" sz="2400" dirty="0">
                <a:solidFill>
                  <a:schemeClr val="bg1"/>
                </a:solidFill>
                <a:latin typeface="Calibri" charset="0"/>
              </a:rPr>
              <a:t>)-matrices by the following expressions:</a:t>
            </a:r>
            <a:r>
              <a:rPr lang="ru-RU" altLang="zh-CN" sz="2400" dirty="0">
                <a:solidFill>
                  <a:schemeClr val="bg1"/>
                </a:solidFill>
                <a:latin typeface="Calibri" charset="0"/>
              </a:rPr>
              <a:t>  </a:t>
            </a:r>
            <a:r>
              <a:rPr lang="ru-RU" altLang="zh-CN" sz="2400" b="1" dirty="0">
                <a:solidFill>
                  <a:schemeClr val="bg1"/>
                </a:solidFill>
                <a:latin typeface="Calibri" charset="0"/>
              </a:rPr>
              <a:t>H</a:t>
            </a:r>
            <a:r>
              <a:rPr lang="en-US" altLang="zh-CN" sz="2400" b="1" baseline="-25000" dirty="0">
                <a:solidFill>
                  <a:schemeClr val="bg1"/>
                </a:solidFill>
                <a:latin typeface="Calibri" charset="0"/>
              </a:rPr>
              <a:t>8</a:t>
            </a:r>
            <a:r>
              <a:rPr lang="ru-RU" altLang="zh-CN" sz="2400" b="1" baseline="-25000" dirty="0">
                <a:solidFill>
                  <a:schemeClr val="bg1"/>
                </a:solidFill>
                <a:latin typeface="Calibri" charset="0"/>
              </a:rPr>
              <a:t> </a:t>
            </a:r>
            <a:r>
              <a:rPr lang="ru-RU" altLang="zh-CN" sz="2400" b="1" dirty="0">
                <a:solidFill>
                  <a:schemeClr val="bg1"/>
                </a:solidFill>
                <a:latin typeface="Calibri" charset="0"/>
                <a:sym typeface="Wingdings 2" charset="0"/>
              </a:rPr>
              <a:t></a:t>
            </a:r>
            <a:r>
              <a:rPr lang="ru-RU" altLang="zh-CN" sz="2400" b="1" dirty="0">
                <a:solidFill>
                  <a:schemeClr val="bg1"/>
                </a:solidFill>
                <a:latin typeface="Calibri" charset="0"/>
              </a:rPr>
              <a:t> [1</a:t>
            </a:r>
            <a:r>
              <a:rPr lang="en-US" altLang="zh-CN" sz="2400" b="1" dirty="0">
                <a:solidFill>
                  <a:schemeClr val="bg1"/>
                </a:solidFill>
                <a:latin typeface="Calibri" charset="0"/>
              </a:rPr>
              <a:t> </a:t>
            </a:r>
            <a:r>
              <a:rPr lang="ru-RU" altLang="zh-CN" sz="2400" b="1" dirty="0">
                <a:solidFill>
                  <a:schemeClr val="bg1"/>
                </a:solidFill>
                <a:latin typeface="Calibri" charset="0"/>
              </a:rPr>
              <a:t> -1; 1 </a:t>
            </a:r>
            <a:r>
              <a:rPr lang="en-US" altLang="zh-CN" sz="2400" b="1" dirty="0">
                <a:solidFill>
                  <a:schemeClr val="bg1"/>
                </a:solidFill>
                <a:latin typeface="Calibri" charset="0"/>
              </a:rPr>
              <a:t> </a:t>
            </a:r>
            <a:r>
              <a:rPr lang="ru-RU" altLang="zh-CN" sz="2400" b="1" dirty="0">
                <a:solidFill>
                  <a:schemeClr val="bg1"/>
                </a:solidFill>
                <a:latin typeface="Calibri" charset="0"/>
              </a:rPr>
              <a:t>1]</a:t>
            </a:r>
            <a:r>
              <a:rPr lang="en-US" altLang="zh-CN" sz="2400" b="1" baseline="30000" dirty="0">
                <a:solidFill>
                  <a:schemeClr val="bg1"/>
                </a:solidFill>
                <a:latin typeface="Calibri" charset="0"/>
              </a:rPr>
              <a:t>(N)</a:t>
            </a:r>
            <a:r>
              <a:rPr lang="ru-RU" altLang="zh-CN" sz="2400" b="1" baseline="30000" dirty="0">
                <a:solidFill>
                  <a:schemeClr val="bg1"/>
                </a:solidFill>
                <a:latin typeface="Calibri" charset="0"/>
              </a:rPr>
              <a:t> </a:t>
            </a:r>
            <a:r>
              <a:rPr lang="en-US" altLang="zh-CN" sz="2400" dirty="0">
                <a:solidFill>
                  <a:schemeClr val="bg1"/>
                </a:solidFill>
                <a:latin typeface="Calibri" charset="0"/>
              </a:rPr>
              <a:t>, where </a:t>
            </a:r>
            <a:r>
              <a:rPr lang="ru-RU" altLang="zh-CN" sz="2400" dirty="0">
                <a:solidFill>
                  <a:schemeClr val="bg1"/>
                </a:solidFill>
                <a:latin typeface="Calibri" charset="0"/>
                <a:sym typeface="Wingdings 2" charset="0"/>
              </a:rPr>
              <a:t></a:t>
            </a:r>
            <a:r>
              <a:rPr lang="en-US" altLang="zh-CN" sz="2400" dirty="0">
                <a:solidFill>
                  <a:schemeClr val="bg1"/>
                </a:solidFill>
                <a:latin typeface="Calibri" charset="0"/>
                <a:sym typeface="Wingdings 2" charset="0"/>
              </a:rPr>
              <a:t> means tensor multiplication; (N) – tensor power, N = 1, 2, 3, … . Each of these (2</a:t>
            </a:r>
            <a:r>
              <a:rPr lang="en-US" altLang="zh-CN" sz="2400" baseline="30000" dirty="0">
                <a:solidFill>
                  <a:schemeClr val="bg1"/>
                </a:solidFill>
                <a:latin typeface="Calibri" charset="0"/>
                <a:sym typeface="Wingdings 2" charset="0"/>
              </a:rPr>
              <a:t>N</a:t>
            </a:r>
            <a:r>
              <a:rPr lang="en-US" altLang="zh-CN" sz="2400" dirty="0">
                <a:solidFill>
                  <a:schemeClr val="bg1"/>
                </a:solidFill>
                <a:latin typeface="Calibri" charset="0"/>
                <a:sym typeface="Wingdings 2" charset="0"/>
              </a:rPr>
              <a:t>*2</a:t>
            </a:r>
            <a:r>
              <a:rPr lang="en-US" altLang="zh-CN" sz="2400" baseline="30000" dirty="0">
                <a:solidFill>
                  <a:schemeClr val="bg1"/>
                </a:solidFill>
                <a:latin typeface="Calibri" charset="0"/>
                <a:sym typeface="Wingdings 2" charset="0"/>
              </a:rPr>
              <a:t>N</a:t>
            </a:r>
            <a:r>
              <a:rPr lang="en-US" altLang="zh-CN" sz="2400" dirty="0">
                <a:solidFill>
                  <a:schemeClr val="bg1"/>
                </a:solidFill>
                <a:latin typeface="Calibri" charset="0"/>
                <a:sym typeface="Wingdings 2" charset="0"/>
              </a:rPr>
              <a:t>)-matrices are sums of 2</a:t>
            </a:r>
            <a:r>
              <a:rPr lang="en-US" altLang="zh-CN" sz="2400" baseline="30000" dirty="0">
                <a:solidFill>
                  <a:schemeClr val="bg1"/>
                </a:solidFill>
                <a:latin typeface="Calibri" charset="0"/>
                <a:sym typeface="Wingdings 2" charset="0"/>
              </a:rPr>
              <a:t>N</a:t>
            </a:r>
            <a:r>
              <a:rPr lang="ru-RU" altLang="zh-CN" sz="2400" dirty="0">
                <a:solidFill>
                  <a:schemeClr val="bg1"/>
                </a:solidFill>
                <a:latin typeface="Calibri" charset="0"/>
                <a:sym typeface="Wingdings 2" charset="0"/>
              </a:rPr>
              <a:t> </a:t>
            </a:r>
            <a:r>
              <a:rPr lang="en-US" altLang="zh-CN" sz="2400" dirty="0">
                <a:solidFill>
                  <a:schemeClr val="bg1"/>
                </a:solidFill>
                <a:latin typeface="Calibri" charset="0"/>
                <a:sym typeface="Wingdings 2" charset="0"/>
              </a:rPr>
              <a:t>projectors of the same “Walsh type”. Exponentiation of sums of different pairs of these new projectors gives as much cyclic groups as you want. These cyclic groups possess the same property of a selective control of 2-parametric subsystems inside </a:t>
            </a:r>
            <a:r>
              <a:rPr lang="en-US" altLang="zh-CN" sz="2400" dirty="0" smtClean="0">
                <a:solidFill>
                  <a:schemeClr val="bg1"/>
                </a:solidFill>
                <a:latin typeface="Calibri" charset="0"/>
                <a:sym typeface="Wingdings 2" charset="0"/>
              </a:rPr>
              <a:t> </a:t>
            </a:r>
            <a:r>
              <a:rPr lang="en-US" altLang="zh-CN" sz="2400" dirty="0">
                <a:solidFill>
                  <a:schemeClr val="bg1"/>
                </a:solidFill>
                <a:latin typeface="Calibri" charset="0"/>
                <a:sym typeface="Wingdings 2" charset="0"/>
              </a:rPr>
              <a:t>2</a:t>
            </a:r>
            <a:r>
              <a:rPr lang="en-US" altLang="zh-CN" sz="2400" baseline="30000" dirty="0">
                <a:solidFill>
                  <a:schemeClr val="bg1"/>
                </a:solidFill>
                <a:latin typeface="Calibri" charset="0"/>
                <a:sym typeface="Wingdings 2" charset="0"/>
              </a:rPr>
              <a:t>N</a:t>
            </a:r>
            <a:r>
              <a:rPr lang="en-US" altLang="zh-CN" sz="2400" dirty="0">
                <a:solidFill>
                  <a:schemeClr val="bg1"/>
                </a:solidFill>
                <a:latin typeface="Calibri" charset="0"/>
                <a:sym typeface="Wingdings 2" charset="0"/>
              </a:rPr>
              <a:t>-parametric systems. </a:t>
            </a:r>
            <a:br>
              <a:rPr lang="en-US" altLang="zh-CN" sz="2400" dirty="0">
                <a:solidFill>
                  <a:schemeClr val="bg1"/>
                </a:solidFill>
                <a:latin typeface="Calibri" charset="0"/>
                <a:sym typeface="Wingdings 2" charset="0"/>
              </a:rPr>
            </a:br>
            <a:r>
              <a:rPr lang="en-US" altLang="zh-CN" sz="2400" dirty="0">
                <a:solidFill>
                  <a:schemeClr val="bg1"/>
                </a:solidFill>
                <a:latin typeface="Calibri" charset="0"/>
                <a:sym typeface="Wingdings 2" charset="0"/>
              </a:rPr>
              <a:t>   </a:t>
            </a:r>
            <a:r>
              <a:rPr lang="en-US" altLang="zh-CN" sz="2400" dirty="0">
                <a:solidFill>
                  <a:schemeClr val="bg1"/>
                </a:solidFill>
                <a:latin typeface="Calibri" charset="0"/>
              </a:rPr>
              <a:t>The revealed matrix approach gives new opportunities not only for studying inherited biological phenomena  but also for biotechnical applications including systems of artificial intellect and robotics.</a:t>
            </a:r>
            <a:r>
              <a:rPr lang="en-US" altLang="zh-CN" sz="2400" dirty="0"/>
              <a:t/>
            </a:r>
            <a:br>
              <a:rPr lang="en-US" altLang="zh-CN" sz="2400" dirty="0"/>
            </a:br>
            <a:endParaRPr lang="ru-RU" altLang="zh-CN" sz="2400" dirty="0">
              <a:solidFill>
                <a:srgbClr val="0F2B37"/>
              </a:solidFill>
            </a:endParaRPr>
          </a:p>
        </p:txBody>
      </p:sp>
    </p:spTree>
    <p:extLst>
      <p:ext uri="{BB962C8B-B14F-4D97-AF65-F5344CB8AC3E}">
        <p14:creationId xmlns:p14="http://schemas.microsoft.com/office/powerpoint/2010/main" val="305664815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直角三角形 5"/>
          <p:cNvSpPr/>
          <p:nvPr/>
        </p:nvSpPr>
        <p:spPr>
          <a:xfrm>
            <a:off x="0" y="2279177"/>
            <a:ext cx="12192000" cy="457882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文本框 25"/>
          <p:cNvSpPr txBox="1"/>
          <p:nvPr/>
        </p:nvSpPr>
        <p:spPr>
          <a:xfrm>
            <a:off x="163776" y="106149"/>
            <a:ext cx="12156027" cy="2677656"/>
          </a:xfrm>
          <a:prstGeom prst="rect">
            <a:avLst/>
          </a:prstGeom>
          <a:noFill/>
        </p:spPr>
        <p:txBody>
          <a:bodyPr wrap="square" rtlCol="0">
            <a:spAutoFit/>
          </a:bodyPr>
          <a:lstStyle/>
          <a:p>
            <a:r>
              <a:rPr lang="en-US" altLang="zh-CN" sz="2400" dirty="0">
                <a:solidFill>
                  <a:srgbClr val="0F2B37"/>
                </a:solidFill>
                <a:latin typeface="Times New Roman" charset="0"/>
                <a:cs typeface="Times New Roman" charset="0"/>
              </a:rPr>
              <a:t> More deep analysis of sums of “genetic” projectors related with  Walsh functions has led us to operators, which can be used for a selective manage of non-cyclic processes in subsystems of multi-parametric systems, for example, in the case of a group of cockroaches, movements of each of which are controlled remotely by radio. (In the United States such equipment for cockroach is sold freely on the market for $ 100). Groups of these cyborgs are used to search for people in buildings destroyed by earthquake, etc.</a:t>
            </a:r>
            <a:br>
              <a:rPr lang="en-US" altLang="zh-CN" sz="2400" dirty="0">
                <a:solidFill>
                  <a:srgbClr val="0F2B37"/>
                </a:solidFill>
                <a:latin typeface="Times New Roman" charset="0"/>
                <a:cs typeface="Times New Roman" charset="0"/>
              </a:rPr>
            </a:br>
            <a:endParaRPr lang="zh-CN" altLang="en-US" sz="2400" dirty="0">
              <a:solidFill>
                <a:srgbClr val="0F2B37"/>
              </a:solidFill>
            </a:endParaRPr>
          </a:p>
        </p:txBody>
      </p:sp>
      <p:sp>
        <p:nvSpPr>
          <p:cNvPr id="29" name="矩形 28"/>
          <p:cNvSpPr/>
          <p:nvPr/>
        </p:nvSpPr>
        <p:spPr>
          <a:xfrm>
            <a:off x="6591300" y="2877499"/>
            <a:ext cx="5728503" cy="2277547"/>
          </a:xfrm>
          <a:prstGeom prst="rect">
            <a:avLst/>
          </a:prstGeom>
        </p:spPr>
        <p:txBody>
          <a:bodyPr wrap="square">
            <a:spAutoFit/>
          </a:bodyPr>
          <a:lstStyle/>
          <a:p>
            <a:r>
              <a:rPr lang="zh-CN" altLang="en-US" sz="2000" b="1" dirty="0">
                <a:solidFill>
                  <a:schemeClr val="bg1"/>
                </a:solidFill>
                <a:latin typeface="Times New Roman" charset="0"/>
                <a:cs typeface="Times New Roman" charset="0"/>
              </a:rPr>
              <a:t>更深入分析与</a:t>
            </a:r>
            <a:r>
              <a:rPr lang="en-US" altLang="zh-CN" sz="2000" b="1" dirty="0">
                <a:solidFill>
                  <a:schemeClr val="bg1"/>
                </a:solidFill>
                <a:latin typeface="Times New Roman" charset="0"/>
                <a:cs typeface="Times New Roman" charset="0"/>
              </a:rPr>
              <a:t>Walsh</a:t>
            </a:r>
            <a:r>
              <a:rPr lang="zh-CN" altLang="en-US" sz="2000" b="1" dirty="0">
                <a:solidFill>
                  <a:schemeClr val="bg1"/>
                </a:solidFill>
                <a:latin typeface="Times New Roman" charset="0"/>
                <a:cs typeface="Times New Roman" charset="0"/>
              </a:rPr>
              <a:t>函数相关的基因投影，它可以用于多参数系统的子系统中的非循环过程的选择性管理。例如，一组蟑螂，每一个都可以通过无线电遥控运动。（在美国，这种蟑螂设备在市场上卖</a:t>
            </a:r>
            <a:r>
              <a:rPr lang="en-US" altLang="zh-CN" sz="2000" b="1" dirty="0">
                <a:solidFill>
                  <a:schemeClr val="bg1"/>
                </a:solidFill>
                <a:latin typeface="Times New Roman" charset="0"/>
                <a:cs typeface="Times New Roman" charset="0"/>
              </a:rPr>
              <a:t>100</a:t>
            </a:r>
            <a:r>
              <a:rPr lang="zh-CN" altLang="en-US" sz="2000" b="1" dirty="0">
                <a:solidFill>
                  <a:schemeClr val="bg1"/>
                </a:solidFill>
                <a:latin typeface="Times New Roman" charset="0"/>
                <a:cs typeface="Times New Roman" charset="0"/>
              </a:rPr>
              <a:t>美元）。这些机器是用来寻找地震后人员搜救，等等。</a:t>
            </a:r>
            <a:br>
              <a:rPr lang="zh-CN" altLang="en-US" sz="2000" b="1" dirty="0">
                <a:solidFill>
                  <a:schemeClr val="bg1"/>
                </a:solidFill>
                <a:latin typeface="Times New Roman" charset="0"/>
                <a:cs typeface="Times New Roman" charset="0"/>
              </a:rPr>
            </a:br>
            <a:endParaRPr lang="zh-CN" altLang="zh-CN" sz="2200" dirty="0">
              <a:solidFill>
                <a:schemeClr val="bg1"/>
              </a:solidFill>
              <a:latin typeface="+mj-lt"/>
            </a:endParaRPr>
          </a:p>
        </p:txBody>
      </p:sp>
      <p:pic>
        <p:nvPicPr>
          <p:cNvPr id="7" name="Picture 6"/>
          <p:cNvPicPr>
            <a:picLocks noChangeAspect="1"/>
          </p:cNvPicPr>
          <p:nvPr/>
        </p:nvPicPr>
        <p:blipFill>
          <a:blip r:embed="rId2"/>
          <a:stretch>
            <a:fillRect/>
          </a:stretch>
        </p:blipFill>
        <p:spPr>
          <a:xfrm>
            <a:off x="0" y="4170161"/>
            <a:ext cx="4691000" cy="2181917"/>
          </a:xfrm>
          <a:prstGeom prst="rect">
            <a:avLst/>
          </a:prstGeom>
        </p:spPr>
      </p:pic>
    </p:spTree>
    <p:extLst>
      <p:ext uri="{BB962C8B-B14F-4D97-AF65-F5344CB8AC3E}">
        <p14:creationId xmlns:p14="http://schemas.microsoft.com/office/powerpoint/2010/main" val="178306615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Rectangle 2"/>
          <p:cNvSpPr/>
          <p:nvPr/>
        </p:nvSpPr>
        <p:spPr>
          <a:xfrm>
            <a:off x="6096000" y="3467100"/>
            <a:ext cx="6096000" cy="3495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 name="矩形 1"/>
          <p:cNvSpPr/>
          <p:nvPr/>
        </p:nvSpPr>
        <p:spPr>
          <a:xfrm>
            <a:off x="6096000" y="0"/>
            <a:ext cx="6096000" cy="3467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矩形 22"/>
          <p:cNvSpPr/>
          <p:nvPr/>
        </p:nvSpPr>
        <p:spPr>
          <a:xfrm>
            <a:off x="1" y="255259"/>
            <a:ext cx="6095999" cy="3970318"/>
          </a:xfrm>
          <a:prstGeom prst="rect">
            <a:avLst/>
          </a:prstGeom>
        </p:spPr>
        <p:txBody>
          <a:bodyPr wrap="square">
            <a:spAutoFit/>
          </a:bodyPr>
          <a:lstStyle/>
          <a:p>
            <a:pPr>
              <a:lnSpc>
                <a:spcPct val="90000"/>
              </a:lnSpc>
              <a:buNone/>
              <a:defRPr/>
            </a:pPr>
            <a:r>
              <a:rPr lang="en-US" altLang="zh-CN" sz="2800" dirty="0"/>
              <a:t>Let us imagine that we have an 8-parametric system in a form of a group of such 4 </a:t>
            </a:r>
            <a:r>
              <a:rPr lang="pl-PL" altLang="zh-CN" sz="2800" dirty="0"/>
              <a:t>cockroaches, </a:t>
            </a:r>
            <a:r>
              <a:rPr lang="en-US" altLang="zh-CN" sz="2800" dirty="0"/>
              <a:t>each of which should move along a certain trajectory in </a:t>
            </a:r>
            <a:r>
              <a:rPr lang="en-US" altLang="zh-CN" sz="2800" dirty="0"/>
              <a:t>a</a:t>
            </a:r>
            <a:r>
              <a:rPr lang="en-US" altLang="zh-CN" sz="2800" dirty="0" smtClean="0"/>
              <a:t> </a:t>
            </a:r>
            <a:r>
              <a:rPr lang="en-US" altLang="zh-CN" sz="2800" dirty="0"/>
              <a:t>2-dimensional plane</a:t>
            </a:r>
            <a:r>
              <a:rPr lang="ru-RU" altLang="zh-CN" sz="2800" dirty="0"/>
              <a:t>. </a:t>
            </a:r>
            <a:r>
              <a:rPr lang="en-US" altLang="zh-CN" sz="2800" dirty="0"/>
              <a:t>Such group of cockroaches can be represented as a set of four points, each of which moves in a plane along its 2-parametric curve, for example, of the following kinds:</a:t>
            </a:r>
            <a:endParaRPr lang="ru-RU" altLang="zh-CN" sz="2600" dirty="0">
              <a:solidFill>
                <a:srgbClr val="0F2B37"/>
              </a:solidFill>
              <a:latin typeface="Times New Roman" charset="0"/>
              <a:cs typeface="Times New Roman" charset="0"/>
            </a:endParaRPr>
          </a:p>
        </p:txBody>
      </p:sp>
      <p:sp>
        <p:nvSpPr>
          <p:cNvPr id="26" name="矩形 25"/>
          <p:cNvSpPr/>
          <p:nvPr/>
        </p:nvSpPr>
        <p:spPr>
          <a:xfrm>
            <a:off x="6339001" y="465594"/>
            <a:ext cx="5609998" cy="2092881"/>
          </a:xfrm>
          <a:prstGeom prst="rect">
            <a:avLst/>
          </a:prstGeom>
        </p:spPr>
        <p:txBody>
          <a:bodyPr wrap="square">
            <a:spAutoFit/>
          </a:bodyPr>
          <a:lstStyle/>
          <a:p>
            <a:r>
              <a:rPr lang="zh-CN" altLang="en-US" sz="2200" dirty="0">
                <a:solidFill>
                  <a:schemeClr val="bg1"/>
                </a:solidFill>
                <a:latin typeface="Times New Roman" charset="0"/>
                <a:cs typeface="Times New Roman" charset="0"/>
              </a:rPr>
              <a:t>让我们假设我们有一个</a:t>
            </a:r>
            <a:r>
              <a:rPr lang="en-US" altLang="zh-CN" sz="2200" dirty="0">
                <a:solidFill>
                  <a:schemeClr val="bg1"/>
                </a:solidFill>
                <a:latin typeface="Times New Roman" charset="0"/>
                <a:cs typeface="Times New Roman" charset="0"/>
              </a:rPr>
              <a:t>8-</a:t>
            </a:r>
            <a:r>
              <a:rPr lang="zh-CN" altLang="en-US" sz="2200" dirty="0">
                <a:solidFill>
                  <a:schemeClr val="bg1"/>
                </a:solidFill>
                <a:latin typeface="Times New Roman" charset="0"/>
                <a:cs typeface="Times New Roman" charset="0"/>
              </a:rPr>
              <a:t>维参数系统中有一组</a:t>
            </a:r>
            <a:r>
              <a:rPr lang="en-US" altLang="zh-CN" sz="2200" dirty="0">
                <a:solidFill>
                  <a:schemeClr val="bg1"/>
                </a:solidFill>
                <a:latin typeface="Times New Roman" charset="0"/>
                <a:cs typeface="Times New Roman" charset="0"/>
              </a:rPr>
              <a:t>4</a:t>
            </a:r>
            <a:r>
              <a:rPr lang="zh-CN" altLang="en-US" sz="2200" dirty="0">
                <a:solidFill>
                  <a:schemeClr val="bg1"/>
                </a:solidFill>
                <a:latin typeface="Times New Roman" charset="0"/>
                <a:cs typeface="Times New Roman" charset="0"/>
              </a:rPr>
              <a:t>只蟑螂，分别在二维平面上应沿着一定的轨迹移动。蟑螂群可以表示为四个点，每一个动作都是一个平面的</a:t>
            </a:r>
            <a:r>
              <a:rPr lang="en-US" altLang="zh-CN" sz="2200" dirty="0">
                <a:solidFill>
                  <a:schemeClr val="bg1"/>
                </a:solidFill>
                <a:latin typeface="Times New Roman" charset="0"/>
                <a:cs typeface="Times New Roman" charset="0"/>
              </a:rPr>
              <a:t>2</a:t>
            </a:r>
            <a:r>
              <a:rPr lang="zh-CN" altLang="en-US" sz="2200" dirty="0">
                <a:solidFill>
                  <a:schemeClr val="bg1"/>
                </a:solidFill>
                <a:latin typeface="Times New Roman" charset="0"/>
                <a:cs typeface="Times New Roman" charset="0"/>
              </a:rPr>
              <a:t>维参数曲线，如下：</a:t>
            </a:r>
            <a:endParaRPr lang="en-US" altLang="zh-CN" sz="2000" dirty="0" smtClean="0">
              <a:solidFill>
                <a:schemeClr val="bg1"/>
              </a:solidFill>
            </a:endParaRPr>
          </a:p>
          <a:p>
            <a:endParaRPr lang="en-US" altLang="zh-CN" sz="2000" dirty="0" smtClean="0">
              <a:solidFill>
                <a:schemeClr val="bg1"/>
              </a:solidFill>
            </a:endParaRPr>
          </a:p>
        </p:txBody>
      </p:sp>
      <p:pic>
        <p:nvPicPr>
          <p:cNvPr id="5" name="Picture 4"/>
          <p:cNvPicPr>
            <a:picLocks noChangeAspect="1"/>
          </p:cNvPicPr>
          <p:nvPr/>
        </p:nvPicPr>
        <p:blipFill>
          <a:blip r:embed="rId3"/>
          <a:stretch>
            <a:fillRect/>
          </a:stretch>
        </p:blipFill>
        <p:spPr>
          <a:xfrm>
            <a:off x="7401983" y="3846338"/>
            <a:ext cx="3979333" cy="2737376"/>
          </a:xfrm>
          <a:prstGeom prst="rect">
            <a:avLst/>
          </a:prstGeom>
        </p:spPr>
      </p:pic>
    </p:spTree>
    <p:extLst>
      <p:ext uri="{BB962C8B-B14F-4D97-AF65-F5344CB8AC3E}">
        <p14:creationId xmlns:p14="http://schemas.microsoft.com/office/powerpoint/2010/main" val="1071747950"/>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6864824" y="0"/>
            <a:ext cx="53271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矩形 22"/>
          <p:cNvSpPr/>
          <p:nvPr/>
        </p:nvSpPr>
        <p:spPr>
          <a:xfrm>
            <a:off x="0" y="159723"/>
            <a:ext cx="6864823" cy="5610766"/>
          </a:xfrm>
          <a:prstGeom prst="rect">
            <a:avLst/>
          </a:prstGeom>
        </p:spPr>
        <p:txBody>
          <a:bodyPr wrap="square">
            <a:spAutoFit/>
          </a:bodyPr>
          <a:lstStyle/>
          <a:p>
            <a:pPr>
              <a:lnSpc>
                <a:spcPct val="90000"/>
              </a:lnSpc>
              <a:buNone/>
              <a:defRPr/>
            </a:pPr>
            <a:r>
              <a:rPr lang="en-US" altLang="zh-CN" sz="3200" dirty="0">
                <a:solidFill>
                  <a:srgbClr val="0F2B37"/>
                </a:solidFill>
                <a:latin typeface="Calibri" charset="0"/>
              </a:rPr>
              <a:t> This task is solved by the </a:t>
            </a:r>
            <a:br>
              <a:rPr lang="en-US" altLang="zh-CN" sz="3200" dirty="0">
                <a:solidFill>
                  <a:srgbClr val="0F2B37"/>
                </a:solidFill>
                <a:latin typeface="Calibri" charset="0"/>
              </a:rPr>
            </a:br>
            <a:r>
              <a:rPr lang="en-US" altLang="zh-CN" sz="3200" dirty="0">
                <a:solidFill>
                  <a:srgbClr val="0F2B37"/>
                </a:solidFill>
                <a:latin typeface="Calibri" charset="0"/>
              </a:rPr>
              <a:t>following matrix operator </a:t>
            </a:r>
            <a:br>
              <a:rPr lang="en-US" altLang="zh-CN" sz="3200" dirty="0">
                <a:solidFill>
                  <a:srgbClr val="0F2B37"/>
                </a:solidFill>
                <a:latin typeface="Calibri" charset="0"/>
              </a:rPr>
            </a:br>
            <a:r>
              <a:rPr lang="en-US" altLang="zh-CN" sz="3200" dirty="0">
                <a:solidFill>
                  <a:srgbClr val="0F2B37"/>
                </a:solidFill>
                <a:latin typeface="Calibri" charset="0"/>
              </a:rPr>
              <a:t>with 8 components </a:t>
            </a:r>
            <a:endParaRPr lang="en-US" altLang="zh-CN" sz="3200" dirty="0" smtClean="0">
              <a:solidFill>
                <a:srgbClr val="0F2B37"/>
              </a:solidFill>
              <a:latin typeface="Calibri" charset="0"/>
            </a:endParaRPr>
          </a:p>
          <a:p>
            <a:pPr>
              <a:lnSpc>
                <a:spcPct val="90000"/>
              </a:lnSpc>
              <a:buNone/>
              <a:defRPr/>
            </a:pPr>
            <a:r>
              <a:rPr lang="en-US" altLang="zh-CN" sz="3200" dirty="0" smtClean="0">
                <a:solidFill>
                  <a:srgbClr val="0F2B37"/>
                </a:solidFill>
                <a:latin typeface="Calibri" charset="0"/>
              </a:rPr>
              <a:t>a</a:t>
            </a:r>
            <a:r>
              <a:rPr lang="en-US" altLang="zh-CN" sz="3200" baseline="-25000" dirty="0" smtClean="0">
                <a:solidFill>
                  <a:srgbClr val="0F2B37"/>
                </a:solidFill>
                <a:latin typeface="Calibri" charset="0"/>
              </a:rPr>
              <a:t>0</a:t>
            </a:r>
            <a:r>
              <a:rPr lang="en-US" altLang="zh-CN" sz="3200" dirty="0" smtClean="0">
                <a:solidFill>
                  <a:srgbClr val="0F2B37"/>
                </a:solidFill>
                <a:latin typeface="Calibri" charset="0"/>
              </a:rPr>
              <a:t>(</a:t>
            </a:r>
            <a:r>
              <a:rPr lang="en-US" altLang="zh-CN" sz="3200" dirty="0">
                <a:solidFill>
                  <a:srgbClr val="0F2B37"/>
                </a:solidFill>
                <a:latin typeface="Calibri" charset="0"/>
              </a:rPr>
              <a:t>t), </a:t>
            </a:r>
            <a:r>
              <a:rPr lang="en-US" altLang="zh-CN" sz="3200" dirty="0" smtClean="0">
                <a:solidFill>
                  <a:srgbClr val="0F2B37"/>
                </a:solidFill>
                <a:latin typeface="Calibri" charset="0"/>
              </a:rPr>
              <a:t>a</a:t>
            </a:r>
            <a:r>
              <a:rPr lang="en-US" altLang="zh-CN" sz="3200" baseline="-25000" dirty="0" smtClean="0">
                <a:solidFill>
                  <a:srgbClr val="0F2B37"/>
                </a:solidFill>
                <a:latin typeface="Calibri" charset="0"/>
              </a:rPr>
              <a:t>1</a:t>
            </a:r>
            <a:r>
              <a:rPr lang="en-US" altLang="zh-CN" sz="3200" dirty="0" smtClean="0">
                <a:solidFill>
                  <a:srgbClr val="0F2B37"/>
                </a:solidFill>
                <a:latin typeface="Calibri" charset="0"/>
              </a:rPr>
              <a:t>(</a:t>
            </a:r>
            <a:r>
              <a:rPr lang="en-US" altLang="zh-CN" sz="3200" dirty="0">
                <a:solidFill>
                  <a:srgbClr val="0F2B37"/>
                </a:solidFill>
                <a:latin typeface="Calibri" charset="0"/>
              </a:rPr>
              <a:t>t), ..., </a:t>
            </a:r>
            <a:r>
              <a:rPr lang="en-US" altLang="zh-CN" sz="3200" dirty="0" smtClean="0">
                <a:solidFill>
                  <a:srgbClr val="0F2B37"/>
                </a:solidFill>
                <a:latin typeface="Calibri" charset="0"/>
              </a:rPr>
              <a:t>a</a:t>
            </a:r>
            <a:r>
              <a:rPr lang="en-US" altLang="zh-CN" sz="3200" baseline="-25000" dirty="0" smtClean="0">
                <a:solidFill>
                  <a:srgbClr val="0F2B37"/>
                </a:solidFill>
                <a:latin typeface="Calibri" charset="0"/>
              </a:rPr>
              <a:t>7</a:t>
            </a:r>
            <a:r>
              <a:rPr lang="en-US" altLang="zh-CN" sz="3200" dirty="0" smtClean="0">
                <a:solidFill>
                  <a:srgbClr val="0F2B37"/>
                </a:solidFill>
                <a:latin typeface="Calibri" charset="0"/>
              </a:rPr>
              <a:t>(</a:t>
            </a:r>
            <a:r>
              <a:rPr lang="en-US" altLang="zh-CN" sz="3200" dirty="0">
                <a:solidFill>
                  <a:srgbClr val="0F2B37"/>
                </a:solidFill>
                <a:latin typeface="Calibri" charset="0"/>
              </a:rPr>
              <a:t>t)</a:t>
            </a:r>
            <a:r>
              <a:rPr lang="en-US" altLang="zh-CN" sz="3200" dirty="0" smtClean="0">
                <a:solidFill>
                  <a:srgbClr val="0F2B37"/>
                </a:solidFill>
                <a:latin typeface="Calibri" charset="0"/>
              </a:rPr>
              <a:t>:</a:t>
            </a:r>
          </a:p>
          <a:p>
            <a:pPr>
              <a:lnSpc>
                <a:spcPct val="90000"/>
              </a:lnSpc>
              <a:buNone/>
              <a:defRPr/>
            </a:pPr>
            <a:endParaRPr lang="en-US" altLang="zh-CN" sz="3200" dirty="0" smtClean="0">
              <a:solidFill>
                <a:srgbClr val="0F2B37"/>
              </a:solidFill>
              <a:latin typeface="Calibri" charset="0"/>
            </a:endParaRPr>
          </a:p>
          <a:p>
            <a:pPr>
              <a:lnSpc>
                <a:spcPct val="90000"/>
              </a:lnSpc>
              <a:buNone/>
              <a:defRPr/>
            </a:pPr>
            <a:endParaRPr lang="en-US" altLang="zh-CN" sz="3200" dirty="0">
              <a:solidFill>
                <a:srgbClr val="0F2B37"/>
              </a:solidFill>
              <a:latin typeface="Calibri" charset="0"/>
            </a:endParaRPr>
          </a:p>
          <a:p>
            <a:pPr>
              <a:lnSpc>
                <a:spcPct val="90000"/>
              </a:lnSpc>
              <a:buNone/>
              <a:defRPr/>
            </a:pPr>
            <a:r>
              <a:rPr lang="en-US" altLang="zh-CN" sz="3200" dirty="0">
                <a:solidFill>
                  <a:srgbClr val="0F2B37"/>
                </a:solidFill>
                <a:latin typeface="Calibri" charset="0"/>
              </a:rPr>
              <a:t>Movements of 4 cockroaches </a:t>
            </a:r>
            <a:br>
              <a:rPr lang="en-US" altLang="zh-CN" sz="3200" dirty="0">
                <a:solidFill>
                  <a:srgbClr val="0F2B37"/>
                </a:solidFill>
                <a:latin typeface="Calibri" charset="0"/>
              </a:rPr>
            </a:br>
            <a:r>
              <a:rPr lang="en-US" altLang="zh-CN" sz="3200" dirty="0">
                <a:solidFill>
                  <a:srgbClr val="0F2B37"/>
                </a:solidFill>
                <a:latin typeface="Calibri" charset="0"/>
              </a:rPr>
              <a:t>along </a:t>
            </a:r>
            <a:r>
              <a:rPr lang="en-US" altLang="zh-CN" sz="3200" dirty="0" smtClean="0">
                <a:solidFill>
                  <a:srgbClr val="0F2B37"/>
                </a:solidFill>
                <a:latin typeface="Calibri" charset="0"/>
              </a:rPr>
              <a:t>these </a:t>
            </a:r>
            <a:r>
              <a:rPr lang="en-US" altLang="zh-CN" sz="3200" dirty="0">
                <a:solidFill>
                  <a:srgbClr val="0F2B37"/>
                </a:solidFill>
                <a:latin typeface="Calibri" charset="0"/>
              </a:rPr>
              <a:t>trajectories are </a:t>
            </a:r>
            <a:br>
              <a:rPr lang="en-US" altLang="zh-CN" sz="3200" dirty="0">
                <a:solidFill>
                  <a:srgbClr val="0F2B37"/>
                </a:solidFill>
                <a:latin typeface="Calibri" charset="0"/>
              </a:rPr>
            </a:br>
            <a:r>
              <a:rPr lang="en-US" altLang="zh-CN" sz="3200" dirty="0">
                <a:solidFill>
                  <a:srgbClr val="0F2B37"/>
                </a:solidFill>
                <a:latin typeface="Calibri" charset="0"/>
              </a:rPr>
              <a:t>implemented by the following </a:t>
            </a:r>
            <a:br>
              <a:rPr lang="en-US" altLang="zh-CN" sz="3200" dirty="0">
                <a:solidFill>
                  <a:srgbClr val="0F2B37"/>
                </a:solidFill>
                <a:latin typeface="Calibri" charset="0"/>
              </a:rPr>
            </a:br>
            <a:r>
              <a:rPr lang="en-US" altLang="zh-CN" sz="3200" dirty="0">
                <a:solidFill>
                  <a:srgbClr val="0F2B37"/>
                </a:solidFill>
                <a:latin typeface="Calibri" charset="0"/>
              </a:rPr>
              <a:t>expressions of components</a:t>
            </a:r>
            <a:r>
              <a:rPr lang="en-US" altLang="zh-CN" sz="3200" dirty="0" smtClean="0">
                <a:solidFill>
                  <a:srgbClr val="0F2B37"/>
                </a:solidFill>
                <a:latin typeface="Calibri" charset="0"/>
              </a:rPr>
              <a:t>:</a:t>
            </a:r>
          </a:p>
          <a:p>
            <a:pPr>
              <a:lnSpc>
                <a:spcPct val="90000"/>
              </a:lnSpc>
              <a:buNone/>
              <a:defRPr/>
            </a:pPr>
            <a:endParaRPr lang="en-US" altLang="zh-CN" sz="3000" dirty="0">
              <a:solidFill>
                <a:schemeClr val="bg1"/>
              </a:solidFill>
            </a:endParaRPr>
          </a:p>
          <a:p>
            <a:pPr>
              <a:lnSpc>
                <a:spcPct val="90000"/>
              </a:lnSpc>
              <a:buNone/>
              <a:defRPr/>
            </a:pPr>
            <a:r>
              <a:rPr lang="zh-CN" altLang="en-US" sz="2400" dirty="0" smtClean="0">
                <a:solidFill>
                  <a:schemeClr val="bg1"/>
                </a:solidFill>
              </a:rPr>
              <a:t>该</a:t>
            </a:r>
            <a:r>
              <a:rPr lang="zh-CN" altLang="en-US" sz="2400" dirty="0">
                <a:solidFill>
                  <a:schemeClr val="bg1"/>
                </a:solidFill>
              </a:rPr>
              <a:t>任务由矩阵操作分成</a:t>
            </a:r>
            <a:r>
              <a:rPr lang="en-US" altLang="zh-CN" sz="2400" dirty="0" smtClean="0">
                <a:solidFill>
                  <a:schemeClr val="bg1"/>
                </a:solidFill>
              </a:rPr>
              <a:t>8</a:t>
            </a:r>
            <a:r>
              <a:rPr lang="zh-CN" altLang="en-US" sz="2400" dirty="0" smtClean="0">
                <a:solidFill>
                  <a:schemeClr val="bg1"/>
                </a:solidFill>
              </a:rPr>
              <a:t>个</a:t>
            </a:r>
            <a:r>
              <a:rPr lang="zh-CN" altLang="en-US" sz="2400" dirty="0">
                <a:solidFill>
                  <a:schemeClr val="bg1"/>
                </a:solidFill>
              </a:rPr>
              <a:t>部</a:t>
            </a:r>
            <a:r>
              <a:rPr lang="zh-CN" altLang="en-US" sz="2400" dirty="0" smtClean="0">
                <a:solidFill>
                  <a:schemeClr val="bg1"/>
                </a:solidFill>
              </a:rPr>
              <a:t>分</a:t>
            </a:r>
            <a:endParaRPr lang="en-US" altLang="zh-CN" sz="2400" dirty="0" smtClean="0">
              <a:solidFill>
                <a:schemeClr val="bg1"/>
              </a:solidFill>
            </a:endParaRPr>
          </a:p>
          <a:p>
            <a:pPr>
              <a:lnSpc>
                <a:spcPct val="90000"/>
              </a:lnSpc>
              <a:buNone/>
              <a:defRPr/>
            </a:pPr>
            <a:r>
              <a:rPr lang="zh-CN" altLang="en-US" sz="2400" dirty="0">
                <a:solidFill>
                  <a:schemeClr val="bg1"/>
                </a:solidFill>
              </a:rPr>
              <a:t>沿着轨迹运动的</a:t>
            </a:r>
            <a:r>
              <a:rPr lang="en-US" altLang="zh-CN" sz="2400" dirty="0">
                <a:solidFill>
                  <a:schemeClr val="bg1"/>
                </a:solidFill>
              </a:rPr>
              <a:t>4</a:t>
            </a:r>
            <a:r>
              <a:rPr lang="zh-CN" altLang="en-US" sz="2400" dirty="0">
                <a:solidFill>
                  <a:schemeClr val="bg1"/>
                </a:solidFill>
              </a:rPr>
              <a:t>只蟑</a:t>
            </a:r>
            <a:r>
              <a:rPr lang="zh-CN" altLang="en-US" sz="2400" dirty="0" smtClean="0">
                <a:solidFill>
                  <a:schemeClr val="bg1"/>
                </a:solidFill>
              </a:rPr>
              <a:t>螂以</a:t>
            </a:r>
            <a:r>
              <a:rPr lang="zh-CN" altLang="en-US" sz="2400" dirty="0">
                <a:solidFill>
                  <a:schemeClr val="bg1"/>
                </a:solidFill>
              </a:rPr>
              <a:t>下</a:t>
            </a:r>
            <a:r>
              <a:rPr lang="en-US" altLang="zh-CN" sz="2400" dirty="0">
                <a:solidFill>
                  <a:schemeClr val="bg1"/>
                </a:solidFill>
              </a:rPr>
              <a:t>4</a:t>
            </a:r>
            <a:r>
              <a:rPr lang="zh-CN" altLang="en-US" sz="2400" dirty="0">
                <a:solidFill>
                  <a:schemeClr val="bg1"/>
                </a:solidFill>
              </a:rPr>
              <a:t>个表达部分。</a:t>
            </a:r>
            <a:endParaRPr lang="ru-RU" altLang="zh-CN" sz="2400" dirty="0">
              <a:solidFill>
                <a:schemeClr val="bg1"/>
              </a:solidFill>
              <a:latin typeface="Times New Roman" charset="0"/>
              <a:cs typeface="Times New Roman" charset="0"/>
            </a:endParaRPr>
          </a:p>
        </p:txBody>
      </p:sp>
      <p:pic>
        <p:nvPicPr>
          <p:cNvPr id="12" name="Picture 11"/>
          <p:cNvPicPr>
            <a:picLocks noChangeAspect="1"/>
          </p:cNvPicPr>
          <p:nvPr/>
        </p:nvPicPr>
        <p:blipFill>
          <a:blip r:embed="rId3"/>
          <a:stretch>
            <a:fillRect/>
          </a:stretch>
        </p:blipFill>
        <p:spPr>
          <a:xfrm>
            <a:off x="6838979" y="321183"/>
            <a:ext cx="5041881" cy="2439955"/>
          </a:xfrm>
          <a:prstGeom prst="rect">
            <a:avLst/>
          </a:prstGeom>
        </p:spPr>
      </p:pic>
      <p:pic>
        <p:nvPicPr>
          <p:cNvPr id="13" name="Picture 12"/>
          <p:cNvPicPr>
            <a:picLocks noChangeAspect="1"/>
          </p:cNvPicPr>
          <p:nvPr/>
        </p:nvPicPr>
        <p:blipFill>
          <a:blip r:embed="rId4"/>
          <a:stretch>
            <a:fillRect/>
          </a:stretch>
        </p:blipFill>
        <p:spPr>
          <a:xfrm>
            <a:off x="7150120" y="3009326"/>
            <a:ext cx="4419600" cy="1511300"/>
          </a:xfrm>
          <a:prstGeom prst="rect">
            <a:avLst/>
          </a:prstGeom>
        </p:spPr>
      </p:pic>
      <p:pic>
        <p:nvPicPr>
          <p:cNvPr id="14" name="Picture 13"/>
          <p:cNvPicPr>
            <a:picLocks noChangeAspect="1"/>
          </p:cNvPicPr>
          <p:nvPr/>
        </p:nvPicPr>
        <p:blipFill>
          <a:blip r:embed="rId5"/>
          <a:stretch>
            <a:fillRect/>
          </a:stretch>
        </p:blipFill>
        <p:spPr>
          <a:xfrm>
            <a:off x="8165442" y="4680121"/>
            <a:ext cx="3165991" cy="2177879"/>
          </a:xfrm>
          <a:prstGeom prst="rect">
            <a:avLst/>
          </a:prstGeom>
        </p:spPr>
      </p:pic>
    </p:spTree>
    <p:extLst>
      <p:ext uri="{BB962C8B-B14F-4D97-AF65-F5344CB8AC3E}">
        <p14:creationId xmlns:p14="http://schemas.microsoft.com/office/powerpoint/2010/main" val="215417130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4" name="КАРДИОИДА И ДРУГИЕ АНИМАЦИЯ.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9250" y="330200"/>
            <a:ext cx="9144001" cy="5715000"/>
          </a:xfrm>
          <a:prstGeom prst="rect">
            <a:avLst/>
          </a:prstGeom>
        </p:spPr>
      </p:pic>
    </p:spTree>
    <p:extLst>
      <p:ext uri="{BB962C8B-B14F-4D97-AF65-F5344CB8AC3E}">
        <p14:creationId xmlns:p14="http://schemas.microsoft.com/office/powerpoint/2010/main" val="425131818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2526224"/>
            <a:ext cx="12192000" cy="433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p:cNvSpPr/>
          <p:nvPr/>
        </p:nvSpPr>
        <p:spPr>
          <a:xfrm>
            <a:off x="208531" y="180302"/>
            <a:ext cx="6726841" cy="1938992"/>
          </a:xfrm>
          <a:prstGeom prst="rect">
            <a:avLst/>
          </a:prstGeom>
        </p:spPr>
        <p:txBody>
          <a:bodyPr wrap="square">
            <a:spAutoFit/>
          </a:bodyPr>
          <a:lstStyle/>
          <a:p>
            <a:pPr defTabSz="913755" fontAlgn="base">
              <a:spcBef>
                <a:spcPct val="0"/>
              </a:spcBef>
              <a:spcAft>
                <a:spcPct val="0"/>
              </a:spcAft>
            </a:pPr>
            <a:r>
              <a:rPr lang="en-US" altLang="zh-CN" sz="2400" dirty="0"/>
              <a:t>This presentation on “matrix genetics”</a:t>
            </a:r>
            <a:br>
              <a:rPr lang="en-US" altLang="zh-CN" sz="2400" dirty="0"/>
            </a:br>
            <a:r>
              <a:rPr lang="en-US" altLang="zh-CN" sz="2400" dirty="0"/>
              <a:t>is based on author’s publications shown</a:t>
            </a:r>
            <a:br>
              <a:rPr lang="en-US" altLang="zh-CN" sz="2400" dirty="0"/>
            </a:br>
            <a:r>
              <a:rPr lang="en-US" altLang="zh-CN" sz="2400" dirty="0"/>
              <a:t>on his website http://petoukhov.com/ </a:t>
            </a:r>
            <a:br>
              <a:rPr lang="en-US" altLang="zh-CN" sz="2400" dirty="0"/>
            </a:br>
            <a:r>
              <a:rPr lang="en-US" altLang="zh-CN" sz="2400" dirty="0"/>
              <a:t>including </a:t>
            </a:r>
            <a:r>
              <a:rPr lang="en-US" altLang="zh-CN" sz="2400" dirty="0">
                <a:latin typeface="Calibri" charset="0"/>
              </a:rPr>
              <a:t>the following books</a:t>
            </a:r>
            <a:r>
              <a:rPr lang="ru-RU" altLang="zh-CN" sz="2400" dirty="0">
                <a:latin typeface="Calibri" charset="0"/>
              </a:rPr>
              <a:t> </a:t>
            </a:r>
            <a:r>
              <a:rPr lang="en-US" altLang="zh-CN" sz="2400" dirty="0">
                <a:latin typeface="Calibri" charset="0"/>
              </a:rPr>
              <a:t>published </a:t>
            </a:r>
            <a:br>
              <a:rPr lang="en-US" altLang="zh-CN" sz="2400" dirty="0">
                <a:latin typeface="Calibri" charset="0"/>
              </a:rPr>
            </a:br>
            <a:r>
              <a:rPr lang="en-US" altLang="zh-CN" sz="2400" dirty="0">
                <a:latin typeface="Calibri" charset="0"/>
              </a:rPr>
              <a:t>in Russia and </a:t>
            </a:r>
            <a:r>
              <a:rPr lang="en-US" altLang="zh-CN" sz="2400" dirty="0" smtClean="0">
                <a:latin typeface="Calibri" charset="0"/>
              </a:rPr>
              <a:t>USA</a:t>
            </a:r>
            <a:r>
              <a:rPr lang="ru-RU" altLang="zh-CN" sz="2400" dirty="0">
                <a:latin typeface="Calibri" charset="0"/>
              </a:rPr>
              <a:t>:</a:t>
            </a:r>
            <a:endParaRPr lang="zh-CN" altLang="en-US" sz="2400" dirty="0"/>
          </a:p>
        </p:txBody>
      </p:sp>
      <p:sp>
        <p:nvSpPr>
          <p:cNvPr id="33" name="矩形 32"/>
          <p:cNvSpPr/>
          <p:nvPr/>
        </p:nvSpPr>
        <p:spPr>
          <a:xfrm>
            <a:off x="6935372" y="227346"/>
            <a:ext cx="5148775" cy="1200329"/>
          </a:xfrm>
          <a:prstGeom prst="rect">
            <a:avLst/>
          </a:prstGeom>
        </p:spPr>
        <p:txBody>
          <a:bodyPr wrap="square">
            <a:spAutoFit/>
          </a:bodyPr>
          <a:lstStyle/>
          <a:p>
            <a:r>
              <a:rPr lang="zh-CN" altLang="en-US" sz="2400" dirty="0" smtClean="0">
                <a:solidFill>
                  <a:schemeClr val="bg1"/>
                </a:solidFill>
                <a:latin typeface="+mj-lt"/>
              </a:rPr>
              <a:t>本</a:t>
            </a:r>
            <a:r>
              <a:rPr lang="zh-CN" altLang="en-US" sz="2400" dirty="0">
                <a:solidFill>
                  <a:schemeClr val="bg1"/>
                </a:solidFill>
                <a:latin typeface="+mj-lt"/>
              </a:rPr>
              <a:t>次介</a:t>
            </a:r>
            <a:r>
              <a:rPr lang="zh-CN" altLang="en-US" sz="2400" dirty="0" smtClean="0">
                <a:solidFill>
                  <a:schemeClr val="bg1"/>
                </a:solidFill>
                <a:latin typeface="+mj-lt"/>
              </a:rPr>
              <a:t>绍的矩</a:t>
            </a:r>
            <a:r>
              <a:rPr lang="zh-CN" altLang="en-US" sz="2400" dirty="0">
                <a:solidFill>
                  <a:schemeClr val="bg1"/>
                </a:solidFill>
                <a:latin typeface="+mj-lt"/>
              </a:rPr>
              <a:t>阵遗传</a:t>
            </a:r>
            <a:r>
              <a:rPr lang="zh-CN" altLang="en-US" sz="2400" dirty="0" smtClean="0">
                <a:solidFill>
                  <a:schemeClr val="bg1"/>
                </a:solidFill>
                <a:latin typeface="+mj-lt"/>
              </a:rPr>
              <a:t>学在</a:t>
            </a:r>
            <a:r>
              <a:rPr lang="zh-CN" altLang="en-US" sz="2400" dirty="0">
                <a:solidFill>
                  <a:schemeClr val="bg1"/>
                </a:solidFill>
                <a:latin typeface="+mj-lt"/>
              </a:rPr>
              <a:t>他的网站上是可以找到，包含以下几</a:t>
            </a:r>
            <a:r>
              <a:rPr lang="zh-CN" altLang="en-US" sz="2400" dirty="0" smtClean="0">
                <a:solidFill>
                  <a:schemeClr val="bg1"/>
                </a:solidFill>
                <a:latin typeface="+mj-lt"/>
              </a:rPr>
              <a:t>本俄</a:t>
            </a:r>
            <a:r>
              <a:rPr lang="zh-CN" altLang="en-US" sz="2400" dirty="0">
                <a:solidFill>
                  <a:schemeClr val="bg1"/>
                </a:solidFill>
                <a:latin typeface="+mj-lt"/>
              </a:rPr>
              <a:t>罗斯与美国出版的刊物。</a:t>
            </a:r>
            <a:endParaRPr lang="zh-CN" altLang="zh-CN" sz="2400" dirty="0">
              <a:solidFill>
                <a:schemeClr val="bg1"/>
              </a:solidFill>
              <a:latin typeface="+mj-lt"/>
            </a:endParaRPr>
          </a:p>
        </p:txBody>
      </p:sp>
      <p:graphicFrame>
        <p:nvGraphicFramePr>
          <p:cNvPr id="8" name="Object 2"/>
          <p:cNvGraphicFramePr>
            <a:graphicFrameLocks noChangeAspect="1"/>
          </p:cNvGraphicFramePr>
          <p:nvPr>
            <p:extLst>
              <p:ext uri="{D42A27DB-BD31-4B8C-83A1-F6EECF244321}">
                <p14:modId xmlns:p14="http://schemas.microsoft.com/office/powerpoint/2010/main" val="2728916104"/>
              </p:ext>
            </p:extLst>
          </p:nvPr>
        </p:nvGraphicFramePr>
        <p:xfrm>
          <a:off x="3137999" y="2999862"/>
          <a:ext cx="2317405" cy="3154285"/>
        </p:xfrm>
        <a:graphic>
          <a:graphicData uri="http://schemas.openxmlformats.org/presentationml/2006/ole">
            <mc:AlternateContent xmlns:mc="http://schemas.openxmlformats.org/markup-compatibility/2006">
              <mc:Choice xmlns:v="urn:schemas-microsoft-com:vml" Requires="v">
                <p:oleObj spid="_x0000_s3306" name="Image" r:id="rId3" imgW="5400000" imgH="7352381" progId="Photoshop.Image.7">
                  <p:embed/>
                </p:oleObj>
              </mc:Choice>
              <mc:Fallback>
                <p:oleObj name="Image" r:id="rId3" imgW="5400000" imgH="7352381"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7999" y="2999862"/>
                        <a:ext cx="2317405" cy="3154285"/>
                      </a:xfrm>
                      <a:prstGeom prst="rect">
                        <a:avLst/>
                      </a:prstGeom>
                      <a:noFill/>
                      <a:ln>
                        <a:noFill/>
                      </a:ln>
                      <a:effectLst/>
                    </p:spPr>
                  </p:pic>
                </p:oleObj>
              </mc:Fallback>
            </mc:AlternateContent>
          </a:graphicData>
        </a:graphic>
      </p:graphicFrame>
      <p:pic>
        <p:nvPicPr>
          <p:cNvPr id="9" name="Picture 8"/>
          <p:cNvPicPr>
            <a:picLocks noChangeAspect="1"/>
          </p:cNvPicPr>
          <p:nvPr/>
        </p:nvPicPr>
        <p:blipFill>
          <a:blip r:embed="rId5"/>
          <a:stretch>
            <a:fillRect/>
          </a:stretch>
        </p:blipFill>
        <p:spPr>
          <a:xfrm>
            <a:off x="0" y="2715461"/>
            <a:ext cx="2681207" cy="3723089"/>
          </a:xfrm>
          <a:prstGeom prst="rect">
            <a:avLst/>
          </a:prstGeom>
        </p:spPr>
      </p:pic>
      <p:graphicFrame>
        <p:nvGraphicFramePr>
          <p:cNvPr id="10" name="Object 3"/>
          <p:cNvGraphicFramePr>
            <a:graphicFrameLocks noChangeAspect="1"/>
          </p:cNvGraphicFramePr>
          <p:nvPr>
            <p:extLst>
              <p:ext uri="{D42A27DB-BD31-4B8C-83A1-F6EECF244321}">
                <p14:modId xmlns:p14="http://schemas.microsoft.com/office/powerpoint/2010/main" val="2613172866"/>
              </p:ext>
            </p:extLst>
          </p:nvPr>
        </p:nvGraphicFramePr>
        <p:xfrm>
          <a:off x="9618247" y="2903976"/>
          <a:ext cx="2327275" cy="3214687"/>
        </p:xfrm>
        <a:graphic>
          <a:graphicData uri="http://schemas.openxmlformats.org/presentationml/2006/ole">
            <mc:AlternateContent xmlns:mc="http://schemas.openxmlformats.org/markup-compatibility/2006">
              <mc:Choice xmlns:v="urn:schemas-microsoft-com:vml" Requires="v">
                <p:oleObj spid="_x0000_s3307" name="Image" r:id="rId6" imgW="7409524" imgH="10228571" progId="Photoshop.Image.7">
                  <p:embed/>
                </p:oleObj>
              </mc:Choice>
              <mc:Fallback>
                <p:oleObj name="Image" r:id="rId6" imgW="7409524" imgH="10228571"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8247" y="2903976"/>
                        <a:ext cx="2327275" cy="321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1" name="Picture 10"/>
          <p:cNvPicPr>
            <a:picLocks noChangeAspect="1"/>
          </p:cNvPicPr>
          <p:nvPr/>
        </p:nvPicPr>
        <p:blipFill>
          <a:blip r:embed="rId8"/>
          <a:stretch>
            <a:fillRect/>
          </a:stretch>
        </p:blipFill>
        <p:spPr>
          <a:xfrm>
            <a:off x="6567629" y="2903976"/>
            <a:ext cx="2215078" cy="3346057"/>
          </a:xfrm>
          <a:prstGeom prst="rect">
            <a:avLst/>
          </a:prstGeom>
        </p:spPr>
      </p:pic>
    </p:spTree>
    <p:extLst>
      <p:ext uri="{BB962C8B-B14F-4D97-AF65-F5344CB8AC3E}">
        <p14:creationId xmlns:p14="http://schemas.microsoft.com/office/powerpoint/2010/main" val="288538064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7874758" y="0"/>
            <a:ext cx="431724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 name="矩形 21"/>
          <p:cNvSpPr/>
          <p:nvPr/>
        </p:nvSpPr>
        <p:spPr>
          <a:xfrm>
            <a:off x="0" y="4817660"/>
            <a:ext cx="12192000" cy="2040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矩形 22"/>
          <p:cNvSpPr/>
          <p:nvPr/>
        </p:nvSpPr>
        <p:spPr>
          <a:xfrm>
            <a:off x="1" y="137193"/>
            <a:ext cx="7874756" cy="3582519"/>
          </a:xfrm>
          <a:prstGeom prst="rect">
            <a:avLst/>
          </a:prstGeom>
        </p:spPr>
        <p:txBody>
          <a:bodyPr wrap="square">
            <a:spAutoFit/>
          </a:bodyPr>
          <a:lstStyle/>
          <a:p>
            <a:pPr>
              <a:lnSpc>
                <a:spcPct val="90000"/>
              </a:lnSpc>
              <a:buNone/>
              <a:defRPr/>
            </a:pPr>
            <a:r>
              <a:rPr lang="en-US" altLang="zh-CN" sz="2800" b="1" dirty="0" smtClean="0"/>
              <a:t>        INHERITED </a:t>
            </a:r>
            <a:r>
              <a:rPr lang="en-US" altLang="zh-CN" sz="2800" b="1" dirty="0"/>
              <a:t>PROCESSES AND </a:t>
            </a:r>
            <a:r>
              <a:rPr lang="en-US" altLang="zh-CN" sz="2800" b="1" dirty="0" smtClean="0"/>
              <a:t>          </a:t>
            </a:r>
          </a:p>
          <a:p>
            <a:pPr>
              <a:lnSpc>
                <a:spcPct val="90000"/>
              </a:lnSpc>
              <a:buNone/>
              <a:defRPr/>
            </a:pPr>
            <a:r>
              <a:rPr lang="en-US" altLang="zh-CN" sz="2800" b="1" dirty="0"/>
              <a:t> </a:t>
            </a:r>
            <a:r>
              <a:rPr lang="en-US" altLang="zh-CN" sz="2800" b="1" dirty="0" smtClean="0"/>
              <a:t>       </a:t>
            </a:r>
            <a:r>
              <a:rPr lang="en-US" altLang="zh-CN" sz="2800" b="1" dirty="0" smtClean="0"/>
              <a:t>BOOLEAN </a:t>
            </a:r>
            <a:r>
              <a:rPr lang="en-US" altLang="zh-CN" sz="2800" b="1" dirty="0"/>
              <a:t>ALGEBRA OF </a:t>
            </a:r>
            <a:r>
              <a:rPr lang="en-US" altLang="zh-CN" sz="2800" b="1" dirty="0" smtClean="0"/>
              <a:t>LOGIC</a:t>
            </a:r>
          </a:p>
          <a:p>
            <a:pPr>
              <a:lnSpc>
                <a:spcPct val="90000"/>
              </a:lnSpc>
              <a:buNone/>
              <a:defRPr/>
            </a:pPr>
            <a:endParaRPr lang="en-US" altLang="zh-CN" sz="2800" b="1" dirty="0"/>
          </a:p>
          <a:p>
            <a:pPr>
              <a:lnSpc>
                <a:spcPct val="90000"/>
              </a:lnSpc>
              <a:buNone/>
              <a:defRPr/>
            </a:pPr>
            <a:r>
              <a:rPr lang="en-US" altLang="zh-CN" sz="2800" dirty="0"/>
              <a:t>What mathematics can be a partner of genes to provide </a:t>
            </a:r>
            <a:r>
              <a:rPr lang="en-US" altLang="zh-CN" sz="2800" b="1" u="sng" dirty="0">
                <a:solidFill>
                  <a:srgbClr val="FF0000"/>
                </a:solidFill>
              </a:rPr>
              <a:t>inherited algorithmic processes</a:t>
            </a:r>
            <a:r>
              <a:rPr lang="en-US" altLang="zh-CN" sz="2800" dirty="0"/>
              <a:t> including algorithms of proceeding of sensory information and algorithms of motion control? </a:t>
            </a:r>
            <a:r>
              <a:rPr lang="en-US" altLang="zh-CN" sz="3200" dirty="0"/>
              <a:t/>
            </a:r>
            <a:br>
              <a:rPr lang="en-US" altLang="zh-CN" sz="3200" dirty="0"/>
            </a:br>
            <a:r>
              <a:rPr lang="en-US" altLang="zh-CN" sz="2800" dirty="0"/>
              <a:t/>
            </a:r>
            <a:br>
              <a:rPr lang="en-US" altLang="zh-CN" sz="2800" dirty="0"/>
            </a:br>
            <a:endParaRPr lang="ru-RU" altLang="zh-CN" sz="2800" dirty="0">
              <a:solidFill>
                <a:srgbClr val="0F2B37"/>
              </a:solidFill>
              <a:latin typeface="Times New Roman" charset="0"/>
              <a:cs typeface="Times New Roman" charset="0"/>
            </a:endParaRPr>
          </a:p>
        </p:txBody>
      </p:sp>
      <p:sp>
        <p:nvSpPr>
          <p:cNvPr id="26" name="矩形 25"/>
          <p:cNvSpPr/>
          <p:nvPr/>
        </p:nvSpPr>
        <p:spPr>
          <a:xfrm>
            <a:off x="8442703" y="255902"/>
            <a:ext cx="3181349" cy="2677656"/>
          </a:xfrm>
          <a:prstGeom prst="rect">
            <a:avLst/>
          </a:prstGeom>
        </p:spPr>
        <p:txBody>
          <a:bodyPr wrap="square">
            <a:spAutoFit/>
          </a:bodyPr>
          <a:lstStyle/>
          <a:p>
            <a:r>
              <a:rPr lang="zh-CN" altLang="en-US" sz="2400" dirty="0">
                <a:solidFill>
                  <a:schemeClr val="bg1"/>
                </a:solidFill>
              </a:rPr>
              <a:t>继承过程和逻辑布尔代数</a:t>
            </a:r>
          </a:p>
          <a:p>
            <a:r>
              <a:rPr lang="zh-CN" altLang="en-US" sz="2400" dirty="0">
                <a:solidFill>
                  <a:schemeClr val="bg1"/>
                </a:solidFill>
              </a:rPr>
              <a:t>数学如何成为基因的合作伙伴，以提供继承算法过程，包括算法的感觉信息和算法的运动控制？</a:t>
            </a:r>
            <a:endParaRPr lang="en-US" altLang="zh-CN" sz="2400" dirty="0" smtClean="0">
              <a:solidFill>
                <a:schemeClr val="bg1"/>
              </a:solidFill>
              <a:latin typeface="+mj-lt"/>
            </a:endParaRPr>
          </a:p>
        </p:txBody>
      </p:sp>
      <p:pic>
        <p:nvPicPr>
          <p:cNvPr id="7" name="Picture 6"/>
          <p:cNvPicPr>
            <a:picLocks noChangeAspect="1"/>
          </p:cNvPicPr>
          <p:nvPr/>
        </p:nvPicPr>
        <p:blipFill>
          <a:blip r:embed="rId3"/>
          <a:stretch>
            <a:fillRect/>
          </a:stretch>
        </p:blipFill>
        <p:spPr>
          <a:xfrm>
            <a:off x="1775282" y="5133713"/>
            <a:ext cx="2516413" cy="1339908"/>
          </a:xfrm>
          <a:prstGeom prst="rect">
            <a:avLst/>
          </a:prstGeom>
        </p:spPr>
      </p:pic>
      <p:pic>
        <p:nvPicPr>
          <p:cNvPr id="8" name="Picture 7"/>
          <p:cNvPicPr>
            <a:picLocks noChangeAspect="1"/>
          </p:cNvPicPr>
          <p:nvPr/>
        </p:nvPicPr>
        <p:blipFill>
          <a:blip r:embed="rId4"/>
          <a:stretch>
            <a:fillRect/>
          </a:stretch>
        </p:blipFill>
        <p:spPr>
          <a:xfrm>
            <a:off x="4650921" y="5202039"/>
            <a:ext cx="2406348" cy="1271582"/>
          </a:xfrm>
          <a:prstGeom prst="rect">
            <a:avLst/>
          </a:prstGeom>
        </p:spPr>
      </p:pic>
      <p:pic>
        <p:nvPicPr>
          <p:cNvPr id="9" name="Picture 8"/>
          <p:cNvPicPr>
            <a:picLocks noChangeAspect="1"/>
          </p:cNvPicPr>
          <p:nvPr/>
        </p:nvPicPr>
        <p:blipFill>
          <a:blip r:embed="rId5"/>
          <a:stretch>
            <a:fillRect/>
          </a:stretch>
        </p:blipFill>
        <p:spPr>
          <a:xfrm>
            <a:off x="7287081" y="5202039"/>
            <a:ext cx="3018972" cy="1271582"/>
          </a:xfrm>
          <a:prstGeom prst="rect">
            <a:avLst/>
          </a:prstGeom>
        </p:spPr>
      </p:pic>
    </p:spTree>
    <p:extLst>
      <p:ext uri="{BB962C8B-B14F-4D97-AF65-F5344CB8AC3E}">
        <p14:creationId xmlns:p14="http://schemas.microsoft.com/office/powerpoint/2010/main" val="4068879284"/>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矩形 7"/>
          <p:cNvSpPr/>
          <p:nvPr/>
        </p:nvSpPr>
        <p:spPr>
          <a:xfrm>
            <a:off x="6267450" y="-51514"/>
            <a:ext cx="5924550" cy="7042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400" dirty="0" smtClean="0">
              <a:solidFill>
                <a:schemeClr val="tx1"/>
              </a:solidFill>
            </a:endParaRPr>
          </a:p>
          <a:p>
            <a:r>
              <a:rPr lang="en-US" altLang="zh-CN" sz="2400" dirty="0" smtClean="0">
                <a:solidFill>
                  <a:schemeClr val="tx1"/>
                </a:solidFill>
              </a:rPr>
              <a:t>For </a:t>
            </a:r>
            <a:r>
              <a:rPr lang="en-US" altLang="zh-CN" sz="2400" dirty="0">
                <a:solidFill>
                  <a:schemeClr val="tx1"/>
                </a:solidFill>
              </a:rPr>
              <a:t>example, newborn turtles and crocodiles, when they hatched from eggs, crawl with quite coordinated movements to water without any training from anybody. </a:t>
            </a:r>
            <a:br>
              <a:rPr lang="en-US" altLang="zh-CN" sz="2400" dirty="0">
                <a:solidFill>
                  <a:schemeClr val="tx1"/>
                </a:solidFill>
              </a:rPr>
            </a:br>
            <a:r>
              <a:rPr lang="en-US" altLang="zh-CN" sz="2400" dirty="0">
                <a:solidFill>
                  <a:schemeClr val="tx1"/>
                </a:solidFill>
              </a:rPr>
              <a:t>  Celled organisms, which have no nervous systems and muscles, move themselves by means of perfectly coordinated motions of cilia on their surfaces (the genetically inherited “dances of cilia”</a:t>
            </a:r>
            <a:r>
              <a:rPr lang="en-US" altLang="zh-CN" sz="2400" dirty="0" smtClean="0">
                <a:solidFill>
                  <a:schemeClr val="tx1"/>
                </a:solidFill>
              </a:rPr>
              <a:t>).</a:t>
            </a:r>
            <a:r>
              <a:rPr lang="ru-RU" altLang="zh-CN" sz="2400" dirty="0">
                <a:solidFill>
                  <a:schemeClr val="tx1"/>
                </a:solidFill>
              </a:rPr>
              <a:t/>
            </a:r>
            <a:br>
              <a:rPr lang="ru-RU" altLang="zh-CN" sz="2400" dirty="0">
                <a:solidFill>
                  <a:schemeClr val="tx1"/>
                </a:solidFill>
              </a:rPr>
            </a:br>
            <a:r>
              <a:rPr lang="en-US" altLang="zh-CN" sz="2400" dirty="0" smtClean="0">
                <a:solidFill>
                  <a:schemeClr val="tx1"/>
                </a:solidFill>
              </a:rPr>
              <a:t>The </a:t>
            </a:r>
            <a:r>
              <a:rPr lang="en-US" altLang="zh-CN" sz="2400" dirty="0">
                <a:solidFill>
                  <a:schemeClr val="tx1"/>
                </a:solidFill>
              </a:rPr>
              <a:t>cilia “dance” in the celled organism (</a:t>
            </a:r>
            <a:r>
              <a:rPr lang="en-US" altLang="zh-CN" sz="2400" dirty="0" err="1">
                <a:solidFill>
                  <a:schemeClr val="tx1"/>
                </a:solidFill>
              </a:rPr>
              <a:t>Opalina</a:t>
            </a:r>
            <a:r>
              <a:rPr lang="en-US" altLang="zh-CN" sz="2400" dirty="0">
                <a:solidFill>
                  <a:schemeClr val="tx1"/>
                </a:solidFill>
              </a:rPr>
              <a:t> </a:t>
            </a:r>
            <a:r>
              <a:rPr lang="en-US" altLang="zh-CN" sz="2400" dirty="0" err="1">
                <a:solidFill>
                  <a:schemeClr val="tx1"/>
                </a:solidFill>
              </a:rPr>
              <a:t>ranarum</a:t>
            </a:r>
            <a:r>
              <a:rPr lang="en-US" altLang="zh-CN" sz="2400" dirty="0" smtClean="0">
                <a:solidFill>
                  <a:schemeClr val="tx1"/>
                </a:solidFill>
              </a:rPr>
              <a:t>}</a:t>
            </a:r>
          </a:p>
          <a:p>
            <a:endParaRPr lang="en-US" altLang="zh-CN" sz="2400" dirty="0">
              <a:solidFill>
                <a:schemeClr val="tx1"/>
              </a:solidFill>
            </a:endParaRPr>
          </a:p>
          <a:p>
            <a:r>
              <a:rPr lang="zh-CN" altLang="en-US" sz="2400" dirty="0"/>
              <a:t>细胞生物的纤毛“舞蹈”</a:t>
            </a:r>
          </a:p>
          <a:p>
            <a:r>
              <a:rPr lang="zh-CN" altLang="en-US" sz="2400" dirty="0"/>
              <a:t>例如，新生的海龟和鳄鱼，自它们从蛋中孵化，没有任何人的训练，却可以在水中动作协调的爬行。没有神经系统和肌肉的细胞生物，完美的协调运动，因为其表面的纤毛（遗传性“舞蹈纤毛”</a:t>
            </a:r>
            <a:r>
              <a:rPr lang="ru-RU" altLang="zh-CN" dirty="0"/>
              <a:t/>
            </a:r>
            <a:br>
              <a:rPr lang="ru-RU" altLang="zh-CN" dirty="0"/>
            </a:br>
            <a:endParaRPr lang="zh-CN" altLang="en-US" dirty="0"/>
          </a:p>
        </p:txBody>
      </p:sp>
      <p:sp>
        <p:nvSpPr>
          <p:cNvPr id="18" name="矩形 17"/>
          <p:cNvSpPr/>
          <p:nvPr/>
        </p:nvSpPr>
        <p:spPr>
          <a:xfrm>
            <a:off x="11867582" y="38362"/>
            <a:ext cx="178612"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矩形 6"/>
          <p:cNvSpPr/>
          <p:nvPr/>
        </p:nvSpPr>
        <p:spPr>
          <a:xfrm>
            <a:off x="0" y="4131789"/>
            <a:ext cx="6267450" cy="2726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zh-CN" dirty="0"/>
              <a:t>For example, newborn turtles and crocodiles, when they hatched from eggs, crawl with quite coordinated movements to water without any training from anybody. </a:t>
            </a:r>
            <a:br>
              <a:rPr lang="en-US" altLang="zh-CN" dirty="0"/>
            </a:br>
            <a:r>
              <a:rPr lang="en-US" altLang="zh-CN" dirty="0"/>
              <a:t>  Celled organisms, which have no nervous systems and muscles, move themselves by means of perfectly coordinated motions of cilia on their surfaces (the genetically inherited “dances of cilia”):</a:t>
            </a:r>
            <a:r>
              <a:rPr lang="ru-RU" altLang="zh-CN" dirty="0"/>
              <a:t/>
            </a:r>
            <a:br>
              <a:rPr lang="ru-RU" altLang="zh-CN" dirty="0"/>
            </a:br>
            <a:endParaRPr lang="ru-RU" altLang="zh-CN" dirty="0"/>
          </a:p>
          <a:p>
            <a:r>
              <a:rPr lang="en-US" altLang="zh-CN" dirty="0"/>
              <a:t>The cilia “dance” in the celled organism (</a:t>
            </a:r>
            <a:r>
              <a:rPr lang="en-US" altLang="zh-CN" dirty="0" err="1"/>
              <a:t>Opalina</a:t>
            </a:r>
            <a:r>
              <a:rPr lang="en-US" altLang="zh-CN" dirty="0"/>
              <a:t> </a:t>
            </a:r>
            <a:r>
              <a:rPr lang="en-US" altLang="zh-CN" dirty="0" err="1"/>
              <a:t>ranarum</a:t>
            </a:r>
            <a:r>
              <a:rPr lang="en-US" altLang="zh-CN" dirty="0"/>
              <a:t>}</a:t>
            </a:r>
            <a:r>
              <a:rPr lang="ru-RU" altLang="zh-CN" dirty="0"/>
              <a:t/>
            </a:r>
            <a:br>
              <a:rPr lang="ru-RU" altLang="zh-CN" dirty="0"/>
            </a:br>
            <a:endParaRPr lang="zh-CN" altLang="en-US" dirty="0"/>
          </a:p>
        </p:txBody>
      </p:sp>
      <p:pic>
        <p:nvPicPr>
          <p:cNvPr id="9" name="Picture 8"/>
          <p:cNvPicPr>
            <a:picLocks noChangeAspect="1"/>
          </p:cNvPicPr>
          <p:nvPr/>
        </p:nvPicPr>
        <p:blipFill>
          <a:blip r:embed="rId2"/>
          <a:stretch>
            <a:fillRect/>
          </a:stretch>
        </p:blipFill>
        <p:spPr>
          <a:xfrm>
            <a:off x="237663" y="1909408"/>
            <a:ext cx="2516413" cy="1339908"/>
          </a:xfrm>
          <a:prstGeom prst="rect">
            <a:avLst/>
          </a:prstGeom>
        </p:spPr>
      </p:pic>
      <p:pic>
        <p:nvPicPr>
          <p:cNvPr id="10" name="Picture 9"/>
          <p:cNvPicPr>
            <a:picLocks noChangeAspect="1"/>
          </p:cNvPicPr>
          <p:nvPr/>
        </p:nvPicPr>
        <p:blipFill>
          <a:blip r:embed="rId3"/>
          <a:stretch>
            <a:fillRect/>
          </a:stretch>
        </p:blipFill>
        <p:spPr>
          <a:xfrm>
            <a:off x="347728" y="314378"/>
            <a:ext cx="2406348" cy="1271582"/>
          </a:xfrm>
          <a:prstGeom prst="rect">
            <a:avLst/>
          </a:prstGeom>
        </p:spPr>
      </p:pic>
      <p:pic>
        <p:nvPicPr>
          <p:cNvPr id="11" name="Picture 10"/>
          <p:cNvPicPr>
            <a:picLocks noChangeAspect="1"/>
          </p:cNvPicPr>
          <p:nvPr/>
        </p:nvPicPr>
        <p:blipFill>
          <a:blip r:embed="rId4"/>
          <a:stretch>
            <a:fillRect/>
          </a:stretch>
        </p:blipFill>
        <p:spPr>
          <a:xfrm>
            <a:off x="3077028" y="1307780"/>
            <a:ext cx="3018972" cy="1271582"/>
          </a:xfrm>
          <a:prstGeom prst="rect">
            <a:avLst/>
          </a:prstGeom>
        </p:spPr>
      </p:pic>
      <p:pic>
        <p:nvPicPr>
          <p:cNvPr id="14" name="Picture 13"/>
          <p:cNvPicPr>
            <a:picLocks noChangeAspect="1"/>
          </p:cNvPicPr>
          <p:nvPr/>
        </p:nvPicPr>
        <p:blipFill>
          <a:blip r:embed="rId5"/>
          <a:stretch>
            <a:fillRect/>
          </a:stretch>
        </p:blipFill>
        <p:spPr>
          <a:xfrm>
            <a:off x="0" y="4323205"/>
            <a:ext cx="4895340" cy="1133357"/>
          </a:xfrm>
          <a:prstGeom prst="rect">
            <a:avLst/>
          </a:prstGeom>
        </p:spPr>
      </p:pic>
      <p:pic>
        <p:nvPicPr>
          <p:cNvPr id="15" name="Picture 14"/>
          <p:cNvPicPr>
            <a:picLocks noChangeAspect="1"/>
          </p:cNvPicPr>
          <p:nvPr/>
        </p:nvPicPr>
        <p:blipFill>
          <a:blip r:embed="rId6"/>
          <a:stretch>
            <a:fillRect/>
          </a:stretch>
        </p:blipFill>
        <p:spPr>
          <a:xfrm>
            <a:off x="621393" y="5764977"/>
            <a:ext cx="3144763" cy="713619"/>
          </a:xfrm>
          <a:prstGeom prst="rect">
            <a:avLst/>
          </a:prstGeom>
        </p:spPr>
      </p:pic>
      <p:pic>
        <p:nvPicPr>
          <p:cNvPr id="17" name="Picture 16"/>
          <p:cNvPicPr>
            <a:picLocks noChangeAspect="1"/>
          </p:cNvPicPr>
          <p:nvPr/>
        </p:nvPicPr>
        <p:blipFill>
          <a:blip r:embed="rId2"/>
          <a:stretch>
            <a:fillRect/>
          </a:stretch>
        </p:blipFill>
        <p:spPr>
          <a:xfrm>
            <a:off x="-4562936" y="4926736"/>
            <a:ext cx="2798709" cy="1339908"/>
          </a:xfrm>
          <a:prstGeom prst="rect">
            <a:avLst/>
          </a:prstGeom>
        </p:spPr>
      </p:pic>
    </p:spTree>
    <p:extLst>
      <p:ext uri="{BB962C8B-B14F-4D97-AF65-F5344CB8AC3E}">
        <p14:creationId xmlns:p14="http://schemas.microsoft.com/office/powerpoint/2010/main" val="277600275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7642746" y="0"/>
            <a:ext cx="45492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 name="矩形 21"/>
          <p:cNvSpPr/>
          <p:nvPr/>
        </p:nvSpPr>
        <p:spPr>
          <a:xfrm>
            <a:off x="7642744" y="5048250"/>
            <a:ext cx="4549256" cy="1809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矩形 22"/>
          <p:cNvSpPr/>
          <p:nvPr/>
        </p:nvSpPr>
        <p:spPr>
          <a:xfrm>
            <a:off x="1" y="137193"/>
            <a:ext cx="7642743" cy="7755969"/>
          </a:xfrm>
          <a:prstGeom prst="rect">
            <a:avLst/>
          </a:prstGeom>
        </p:spPr>
        <p:txBody>
          <a:bodyPr wrap="square">
            <a:spAutoFit/>
          </a:bodyPr>
          <a:lstStyle/>
          <a:p>
            <a:r>
              <a:rPr lang="en-US" altLang="zh-CN" sz="2600" dirty="0"/>
              <a:t>It is obvious that the known genetic code of  </a:t>
            </a:r>
            <a:r>
              <a:rPr lang="en-US" altLang="zh-CN" sz="2600" dirty="0" smtClean="0"/>
              <a:t>protein sequences </a:t>
            </a:r>
            <a:r>
              <a:rPr lang="en-US" altLang="zh-CN" sz="2600" dirty="0"/>
              <a:t>of amino </a:t>
            </a:r>
            <a:r>
              <a:rPr lang="en-US" altLang="zh-CN" sz="2600" dirty="0" smtClean="0"/>
              <a:t>acids </a:t>
            </a:r>
            <a:r>
              <a:rPr lang="en-US" altLang="zh-CN" sz="2600" dirty="0"/>
              <a:t>can’t explain these inherited algorithmic motions, in which a great quantity of muscle units, nerve cells,  etc. are working in a coordinated way like parts of a computer.</a:t>
            </a:r>
          </a:p>
          <a:p>
            <a:r>
              <a:rPr lang="en-US" altLang="zh-CN" sz="2600" dirty="0"/>
              <a:t> </a:t>
            </a:r>
            <a:r>
              <a:rPr lang="ru-RU" altLang="zh-CN" sz="2600" dirty="0"/>
              <a:t>   </a:t>
            </a:r>
            <a:r>
              <a:rPr lang="en-GB" altLang="zh-CN" sz="2600" dirty="0"/>
              <a:t>Computers are based on networks of two-positional switches (triggers), each of which can be in one of two states: “yes” or “no”. </a:t>
            </a:r>
            <a:r>
              <a:rPr lang="en-US" altLang="zh-CN" sz="2600" dirty="0"/>
              <a:t>But in physiology, the </a:t>
            </a:r>
            <a:r>
              <a:rPr lang="da-DK" altLang="zh-CN" sz="2600" dirty="0"/>
              <a:t>“trigger-type” </a:t>
            </a:r>
            <a:r>
              <a:rPr lang="en-US" altLang="zh-CN" sz="2600" dirty="0"/>
              <a:t>law “all-or-none” for excitable tissues is known: a nerve cell or a muscle fiber give only their answers “yes” or “no” under action of different stimulus by analogy with Boolean variables. For stimulus of sub-threshold values, a nerve or a muscle fiber give no response; for supra-threshold values of stimulus they give responses of their maximal amplitude.</a:t>
            </a:r>
            <a:r>
              <a:rPr lang="ru-RU" altLang="zh-CN" sz="2600" dirty="0">
                <a:solidFill>
                  <a:srgbClr val="0F2B37"/>
                </a:solidFill>
                <a:latin typeface="Calibri" charset="0"/>
                <a:cs typeface="Times New Roman" charset="0"/>
              </a:rPr>
              <a:t/>
            </a:r>
            <a:br>
              <a:rPr lang="ru-RU" altLang="zh-CN" sz="2600" dirty="0">
                <a:solidFill>
                  <a:srgbClr val="0F2B37"/>
                </a:solidFill>
                <a:latin typeface="Calibri" charset="0"/>
                <a:cs typeface="Times New Roman" charset="0"/>
              </a:rPr>
            </a:br>
            <a:r>
              <a:rPr lang="en-US" altLang="zh-CN" sz="2800" dirty="0">
                <a:latin typeface="Calibri" charset="0"/>
                <a:cs typeface="Times New Roman" charset="0"/>
              </a:rPr>
              <a:t/>
            </a:r>
            <a:br>
              <a:rPr lang="en-US" altLang="zh-CN" sz="2800" dirty="0">
                <a:latin typeface="Calibri" charset="0"/>
                <a:cs typeface="Times New Roman" charset="0"/>
              </a:rPr>
            </a:br>
            <a:endParaRPr lang="ru-RU" altLang="zh-CN" sz="2800" dirty="0">
              <a:solidFill>
                <a:srgbClr val="0F2B37"/>
              </a:solidFill>
              <a:latin typeface="Times New Roman" charset="0"/>
              <a:cs typeface="Times New Roman" charset="0"/>
            </a:endParaRPr>
          </a:p>
        </p:txBody>
      </p:sp>
      <p:sp>
        <p:nvSpPr>
          <p:cNvPr id="26" name="矩形 25"/>
          <p:cNvSpPr/>
          <p:nvPr/>
        </p:nvSpPr>
        <p:spPr>
          <a:xfrm>
            <a:off x="7861113" y="137190"/>
            <a:ext cx="4326342" cy="5170646"/>
          </a:xfrm>
          <a:prstGeom prst="rect">
            <a:avLst/>
          </a:prstGeom>
        </p:spPr>
        <p:txBody>
          <a:bodyPr wrap="square">
            <a:spAutoFit/>
          </a:bodyPr>
          <a:lstStyle/>
          <a:p>
            <a:r>
              <a:rPr lang="zh-CN" altLang="en-US" sz="2200" dirty="0">
                <a:solidFill>
                  <a:schemeClr val="bg1"/>
                </a:solidFill>
              </a:rPr>
              <a:t>很明显，蛋白质中的氨基酸序列不能解释这些遗传算法运动。就像计算机一样，其中大量的肌肉单位，神经细胞等都处于协调的工作当中。</a:t>
            </a:r>
          </a:p>
          <a:p>
            <a:r>
              <a:rPr lang="zh-CN" altLang="en-US" sz="2200" dirty="0">
                <a:solidFill>
                  <a:schemeClr val="bg1"/>
                </a:solidFill>
              </a:rPr>
              <a:t>计算机是基于触发器的网络，都是：“是”或“否”两种状态。在生理学中兴奋组织触发器规则是“全或者无”。在不同刺激的作用下，通过类比布尔变量，一个神经细胞或肌纤维只给“是”或“否”，对亚阈值的刺激，</a:t>
            </a:r>
            <a:br>
              <a:rPr lang="zh-CN" altLang="en-US" sz="2200" dirty="0">
                <a:solidFill>
                  <a:schemeClr val="bg1"/>
                </a:solidFill>
              </a:rPr>
            </a:br>
            <a:r>
              <a:rPr lang="zh-CN" altLang="en-US" sz="2200" dirty="0">
                <a:solidFill>
                  <a:schemeClr val="bg1"/>
                </a:solidFill>
              </a:rPr>
              <a:t>神经或肌肉纤维没有响应；为刺激他们给振幅响应阈上值。</a:t>
            </a:r>
            <a:br>
              <a:rPr lang="zh-CN" altLang="en-US" sz="2200" dirty="0">
                <a:solidFill>
                  <a:schemeClr val="bg1"/>
                </a:solidFill>
              </a:rPr>
            </a:br>
            <a:endParaRPr lang="en-US" altLang="zh-CN" sz="2200" dirty="0">
              <a:solidFill>
                <a:schemeClr val="bg1"/>
              </a:solidFill>
            </a:endParaRPr>
          </a:p>
        </p:txBody>
      </p:sp>
      <p:pic>
        <p:nvPicPr>
          <p:cNvPr id="8" name="Picture 7"/>
          <p:cNvPicPr>
            <a:picLocks noChangeAspect="1"/>
          </p:cNvPicPr>
          <p:nvPr/>
        </p:nvPicPr>
        <p:blipFill>
          <a:blip r:embed="rId3"/>
          <a:stretch>
            <a:fillRect/>
          </a:stretch>
        </p:blipFill>
        <p:spPr>
          <a:xfrm>
            <a:off x="9144000" y="5573500"/>
            <a:ext cx="1987520" cy="597620"/>
          </a:xfrm>
          <a:prstGeom prst="rect">
            <a:avLst/>
          </a:prstGeom>
        </p:spPr>
      </p:pic>
    </p:spTree>
    <p:extLst>
      <p:ext uri="{BB962C8B-B14F-4D97-AF65-F5344CB8AC3E}">
        <p14:creationId xmlns:p14="http://schemas.microsoft.com/office/powerpoint/2010/main" val="4128879141"/>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3981450"/>
            <a:ext cx="12192000" cy="2876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zh-CN" sz="2400" dirty="0">
                <a:solidFill>
                  <a:schemeClr val="bg1"/>
                </a:solidFill>
              </a:rPr>
              <a:t>R. Penrose [“</a:t>
            </a:r>
            <a:r>
              <a:rPr lang="zh-CN" altLang="en-US" sz="2400" dirty="0">
                <a:solidFill>
                  <a:schemeClr val="bg1"/>
                </a:solidFill>
              </a:rPr>
              <a:t>头脑的阴影”，</a:t>
            </a:r>
            <a:r>
              <a:rPr lang="en-US" altLang="zh-CN" sz="2400" dirty="0">
                <a:solidFill>
                  <a:schemeClr val="bg1"/>
                </a:solidFill>
              </a:rPr>
              <a:t>1996 ]</a:t>
            </a:r>
            <a:r>
              <a:rPr lang="zh-CN" altLang="en-US" sz="2400" dirty="0">
                <a:solidFill>
                  <a:schemeClr val="bg1"/>
                </a:solidFill>
              </a:rPr>
              <a:t>中他关于生物量子计算机的想法，呼吁了解微管蛋白蛋白存在于两个不同的配置的事实。他们可在配置之间切换，如触发器，提供生物计算机功能。已知的事实证明，活的有机体可解释巨大遗传网络不同类型的触发器，这应与布尔函数和二进制数字系统有关。我们上面所说的分子遗传系统也与二进制数密切相关，二进组，逻辑模</a:t>
            </a:r>
            <a:r>
              <a:rPr lang="en-US" altLang="zh-CN" sz="2400" dirty="0">
                <a:solidFill>
                  <a:schemeClr val="bg1"/>
                </a:solidFill>
              </a:rPr>
              <a:t>2</a:t>
            </a:r>
            <a:r>
              <a:rPr lang="zh-CN" altLang="en-US" sz="2400" dirty="0">
                <a:solidFill>
                  <a:schemeClr val="bg1"/>
                </a:solidFill>
              </a:rPr>
              <a:t>加法以及沃尔什函数。</a:t>
            </a:r>
            <a:r>
              <a:rPr lang="zh-CN" altLang="en-US" sz="1200" dirty="0">
                <a:solidFill>
                  <a:schemeClr val="bg1"/>
                </a:solidFill>
              </a:rPr>
              <a:t/>
            </a:r>
            <a:br>
              <a:rPr lang="zh-CN" altLang="en-US" sz="1200" dirty="0">
                <a:solidFill>
                  <a:schemeClr val="bg1"/>
                </a:solidFill>
              </a:rPr>
            </a:br>
            <a:endParaRPr lang="zh-CN" altLang="en-US" dirty="0">
              <a:solidFill>
                <a:schemeClr val="bg1"/>
              </a:solidFill>
            </a:endParaRPr>
          </a:p>
        </p:txBody>
      </p:sp>
      <p:sp>
        <p:nvSpPr>
          <p:cNvPr id="32" name="矩形 31"/>
          <p:cNvSpPr/>
          <p:nvPr/>
        </p:nvSpPr>
        <p:spPr>
          <a:xfrm>
            <a:off x="22074" y="152225"/>
            <a:ext cx="12169926" cy="5355312"/>
          </a:xfrm>
          <a:prstGeom prst="rect">
            <a:avLst/>
          </a:prstGeom>
        </p:spPr>
        <p:txBody>
          <a:bodyPr wrap="square">
            <a:spAutoFit/>
          </a:bodyPr>
          <a:lstStyle/>
          <a:p>
            <a:pPr>
              <a:lnSpc>
                <a:spcPct val="90000"/>
              </a:lnSpc>
              <a:buNone/>
              <a:defRPr/>
            </a:pPr>
            <a:r>
              <a:rPr lang="en-US" altLang="zh-CN" sz="2600" dirty="0"/>
              <a:t> </a:t>
            </a:r>
            <a:r>
              <a:rPr lang="en-US" altLang="zh-CN" sz="2600" dirty="0" smtClean="0"/>
              <a:t>    R</a:t>
            </a:r>
            <a:r>
              <a:rPr lang="en-US" altLang="zh-CN" sz="2600" dirty="0"/>
              <a:t>. Penrose [“</a:t>
            </a:r>
            <a:r>
              <a:rPr lang="en-GB" altLang="zh-CN" sz="2600" cap="small" dirty="0"/>
              <a:t>Shadows of the Mind</a:t>
            </a:r>
            <a:r>
              <a:rPr lang="en-GB" altLang="zh-CN" sz="2600" i="1" cap="small" dirty="0"/>
              <a:t>”,</a:t>
            </a:r>
            <a:r>
              <a:rPr lang="ru-RU" altLang="zh-CN" sz="2600" dirty="0"/>
              <a:t> </a:t>
            </a:r>
            <a:r>
              <a:rPr lang="en-US" altLang="zh-CN" sz="2600" dirty="0"/>
              <a:t>1996] - in his thoughts about biological quantum computers - appeals to the known fact that tubulin proteins exist in two different configurations, and they can switch between these configurations like triggers to provide bio-computer functions. All these known facts testify that a living organism can be interpreted as a genetically inherited huge network of triggers of different types, which should be related with systems of Boolean functions and binary numbers.</a:t>
            </a:r>
            <a:br>
              <a:rPr lang="en-US" altLang="zh-CN" sz="2600" dirty="0"/>
            </a:br>
            <a:r>
              <a:rPr lang="en-US" altLang="zh-CN" sz="2600" dirty="0"/>
              <a:t>  We have shown above that molecular-genetic systems are also deeply related with binary numbers, their dyadic groups, logic modulo-2 addition and Walsh functions. </a:t>
            </a:r>
          </a:p>
          <a:p>
            <a:pPr>
              <a:lnSpc>
                <a:spcPct val="90000"/>
              </a:lnSpc>
              <a:buNone/>
              <a:defRPr/>
            </a:pPr>
            <a:endParaRPr lang="en-US" altLang="zh-CN" sz="2400" dirty="0"/>
          </a:p>
          <a:p>
            <a:pPr>
              <a:lnSpc>
                <a:spcPct val="90000"/>
              </a:lnSpc>
              <a:buNone/>
              <a:defRPr/>
            </a:pPr>
            <a:endParaRPr lang="en-US" altLang="zh-CN" sz="2400" dirty="0" smtClean="0"/>
          </a:p>
          <a:p>
            <a:pPr>
              <a:lnSpc>
                <a:spcPct val="90000"/>
              </a:lnSpc>
              <a:buNone/>
              <a:defRPr/>
            </a:pPr>
            <a:endParaRPr lang="en-US" altLang="zh-CN" sz="2400" dirty="0"/>
          </a:p>
          <a:p>
            <a:pPr>
              <a:lnSpc>
                <a:spcPct val="90000"/>
              </a:lnSpc>
              <a:buNone/>
              <a:defRPr/>
            </a:pPr>
            <a:r>
              <a:rPr lang="en-US" altLang="zh-CN" sz="2400" b="1" dirty="0"/>
              <a:t/>
            </a:r>
            <a:br>
              <a:rPr lang="en-US" altLang="zh-CN" sz="2400" b="1" dirty="0"/>
            </a:br>
            <a:endParaRPr lang="ru-RU" altLang="zh-CN" sz="2400" dirty="0">
              <a:solidFill>
                <a:srgbClr val="0F2B37"/>
              </a:solidFill>
            </a:endParaRPr>
          </a:p>
        </p:txBody>
      </p:sp>
    </p:spTree>
    <p:extLst>
      <p:ext uri="{BB962C8B-B14F-4D97-AF65-F5344CB8AC3E}">
        <p14:creationId xmlns:p14="http://schemas.microsoft.com/office/powerpoint/2010/main" val="88745872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4248150"/>
            <a:ext cx="12192000" cy="2609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2400" dirty="0"/>
              <a:t>考虑这些已知的事实，我们建议将活的有机体认为是一个巨大的遗传基因网络，触发不同类型和不同生理水平</a:t>
            </a:r>
            <a:r>
              <a:rPr lang="en-US" altLang="zh-CN" sz="2400" dirty="0"/>
              <a:t>,</a:t>
            </a:r>
            <a:r>
              <a:rPr lang="zh-CN" altLang="en-US" sz="2400" dirty="0"/>
              <a:t>包括微管蛋白蛋白质、肌肉纤维、神经元等。从这个角度来看，生物进化可以表示为生物触发网络系统的自组织和自我发展过程。相应的，对达尔文自然选择原理的理解。首先，作为自然选择生物网络触发器，连同系统的布尔函数，利于这些网络的协调工作。在这个过程中，基于二进制数的原则和逻辑代数上组织，很自然的想到基因系统，它提供代代传输逻辑网络。</a:t>
            </a:r>
          </a:p>
        </p:txBody>
      </p:sp>
      <p:sp>
        <p:nvSpPr>
          <p:cNvPr id="32" name="矩形 31"/>
          <p:cNvSpPr/>
          <p:nvPr/>
        </p:nvSpPr>
        <p:spPr>
          <a:xfrm>
            <a:off x="22074" y="0"/>
            <a:ext cx="12169926" cy="4053417"/>
          </a:xfrm>
          <a:prstGeom prst="rect">
            <a:avLst/>
          </a:prstGeom>
        </p:spPr>
        <p:txBody>
          <a:bodyPr wrap="square">
            <a:spAutoFit/>
          </a:bodyPr>
          <a:lstStyle/>
          <a:p>
            <a:pPr>
              <a:lnSpc>
                <a:spcPct val="90000"/>
              </a:lnSpc>
              <a:buNone/>
              <a:defRPr/>
            </a:pPr>
            <a:r>
              <a:rPr lang="en-US" altLang="zh-CN" sz="2600" dirty="0" smtClean="0"/>
              <a:t>Taking </a:t>
            </a:r>
            <a:r>
              <a:rPr lang="en-US" altLang="zh-CN" sz="2600" dirty="0"/>
              <a:t>these known facts into account, we propose to consider </a:t>
            </a:r>
            <a:r>
              <a:rPr lang="en-US" altLang="zh-CN" sz="2600" b="1" dirty="0"/>
              <a:t>a living organism as a genetically inherited huge network of triggers </a:t>
            </a:r>
            <a:r>
              <a:rPr lang="en-US" altLang="zh-CN" sz="2600" dirty="0"/>
              <a:t>of different types and different biological levels, including trigger </a:t>
            </a:r>
            <a:r>
              <a:rPr lang="en-US" altLang="zh-CN" sz="2600" dirty="0" smtClean="0"/>
              <a:t>subnets </a:t>
            </a:r>
            <a:r>
              <a:rPr lang="en-US" altLang="zh-CN" sz="2600" dirty="0"/>
              <a:t>of tubulin proteins, muscle fibers, neurons, etc. From this perspective, biological evolution can be represented as a process of self-organization and self-development of systems of biological trigger networks. Correspondingly, the Darwinian principle of natural selection is understood, first of all, as natural selection of biological networks of triggers together with appropriate systems of Boolean functions for coordinated work of these networks. In light of this it is naturally to think that the genetic system, which provides a transmission of logic networks along the generations, is also organized on principles of binary numbers and their algebra of logic</a:t>
            </a:r>
            <a:r>
              <a:rPr lang="en-US" altLang="zh-CN" sz="2600" dirty="0" smtClean="0"/>
              <a:t>.</a:t>
            </a:r>
            <a:endParaRPr lang="en-US" altLang="zh-CN" sz="2600" dirty="0" smtClean="0">
              <a:solidFill>
                <a:srgbClr val="0F2B37"/>
              </a:solidFill>
            </a:endParaRPr>
          </a:p>
        </p:txBody>
      </p:sp>
    </p:spTree>
    <p:extLst>
      <p:ext uri="{BB962C8B-B14F-4D97-AF65-F5344CB8AC3E}">
        <p14:creationId xmlns:p14="http://schemas.microsoft.com/office/powerpoint/2010/main" val="56422893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3392487"/>
            <a:ext cx="12192000" cy="34655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2400" dirty="0"/>
              <a:t>数字信号处理的数学理论，将</a:t>
            </a:r>
            <a:r>
              <a:rPr lang="ru-RU" altLang="zh-CN" sz="2400" dirty="0"/>
              <a:t> Walsh</a:t>
            </a:r>
            <a:r>
              <a:rPr lang="zh-CN" altLang="en-US" sz="2400" dirty="0"/>
              <a:t>函数与二元组作为学科的基础：</a:t>
            </a:r>
            <a:r>
              <a:rPr lang="ru-RU" altLang="zh-CN" sz="2400" dirty="0"/>
              <a:t/>
            </a:r>
            <a:br>
              <a:rPr lang="ru-RU" altLang="zh-CN" sz="2400" dirty="0"/>
            </a:br>
            <a:endParaRPr lang="ru-RU" altLang="zh-CN" sz="2400" dirty="0"/>
          </a:p>
          <a:p>
            <a:r>
              <a:rPr lang="en-US" altLang="zh-CN" sz="2400" dirty="0"/>
              <a:t>1</a:t>
            </a:r>
            <a:r>
              <a:rPr lang="en-US" altLang="zh-CN" sz="2400" dirty="0" smtClean="0"/>
              <a:t>)</a:t>
            </a:r>
            <a:r>
              <a:rPr lang="zh-CN" altLang="en-US" sz="2400" dirty="0" smtClean="0"/>
              <a:t>逻</a:t>
            </a:r>
            <a:r>
              <a:rPr lang="zh-CN" altLang="en-US" sz="2400" dirty="0"/>
              <a:t>辑全息</a:t>
            </a:r>
            <a:r>
              <a:rPr lang="zh-CN" altLang="en-US" sz="2400" dirty="0" smtClean="0"/>
              <a:t>；</a:t>
            </a:r>
            <a:endParaRPr lang="en-US" altLang="zh-CN" sz="2400" dirty="0"/>
          </a:p>
          <a:p>
            <a:r>
              <a:rPr lang="en-US" altLang="zh-CN" sz="2400" dirty="0" smtClean="0"/>
              <a:t>2</a:t>
            </a:r>
            <a:r>
              <a:rPr lang="en-US" altLang="zh-CN" sz="2400" dirty="0"/>
              <a:t>) </a:t>
            </a:r>
            <a:r>
              <a:rPr lang="zh-CN" altLang="en-US" sz="2400" dirty="0" smtClean="0"/>
              <a:t>布</a:t>
            </a:r>
            <a:r>
              <a:rPr lang="zh-CN" altLang="en-US" sz="2400" dirty="0"/>
              <a:t>尔函数系统的谱逻辑</a:t>
            </a:r>
          </a:p>
          <a:p>
            <a:r>
              <a:rPr lang="zh-CN" altLang="en-US" sz="2400" dirty="0"/>
              <a:t>我们建议在基因逻辑代码规定中应用数学中创建新遗传模型（编码和信息处理逻辑代数系统）</a:t>
            </a:r>
          </a:p>
        </p:txBody>
      </p:sp>
      <p:sp>
        <p:nvSpPr>
          <p:cNvPr id="32" name="矩形 31"/>
          <p:cNvSpPr/>
          <p:nvPr/>
        </p:nvSpPr>
        <p:spPr>
          <a:xfrm>
            <a:off x="22074" y="152225"/>
            <a:ext cx="12169926" cy="3385542"/>
          </a:xfrm>
          <a:prstGeom prst="rect">
            <a:avLst/>
          </a:prstGeom>
        </p:spPr>
        <p:txBody>
          <a:bodyPr wrap="square">
            <a:spAutoFit/>
          </a:bodyPr>
          <a:lstStyle/>
          <a:p>
            <a:r>
              <a:rPr lang="ru-RU" altLang="zh-CN" sz="2600" dirty="0" smtClean="0"/>
              <a:t> </a:t>
            </a:r>
            <a:r>
              <a:rPr lang="ru-RU" altLang="zh-CN" sz="2600" dirty="0"/>
              <a:t>In </a:t>
            </a:r>
            <a:r>
              <a:rPr lang="en-US" altLang="zh-CN" sz="2600" dirty="0"/>
              <a:t>mathematical </a:t>
            </a:r>
            <a:r>
              <a:rPr lang="ru-RU" altLang="zh-CN" sz="2600" dirty="0"/>
              <a:t>theory of processing of digital signals, Walsh functions </a:t>
            </a:r>
            <a:r>
              <a:rPr lang="en-US" altLang="zh-CN" sz="2600" dirty="0"/>
              <a:t>and dyadic groups </a:t>
            </a:r>
            <a:r>
              <a:rPr lang="ru-RU" altLang="zh-CN" sz="2600" dirty="0"/>
              <a:t>serve as the base of two disciplines:</a:t>
            </a:r>
            <a:r>
              <a:rPr lang="en-US" altLang="zh-CN" sz="2600" b="1" dirty="0"/>
              <a:t/>
            </a:r>
            <a:br>
              <a:rPr lang="en-US" altLang="zh-CN" sz="2600" b="1" dirty="0"/>
            </a:br>
            <a:r>
              <a:rPr lang="en-US" altLang="zh-CN" sz="2600" dirty="0"/>
              <a:t> 1) </a:t>
            </a:r>
            <a:r>
              <a:rPr lang="ru-RU" altLang="zh-CN" sz="2600" dirty="0"/>
              <a:t>the logical holography;</a:t>
            </a:r>
            <a:r>
              <a:rPr lang="zh-CN" altLang="en-US" sz="2600" dirty="0"/>
              <a:t> </a:t>
            </a:r>
          </a:p>
          <a:p>
            <a:r>
              <a:rPr lang="en-US" altLang="zh-CN" sz="2600" dirty="0"/>
              <a:t> </a:t>
            </a:r>
            <a:r>
              <a:rPr lang="en-US" altLang="zh-CN" sz="2600" dirty="0" smtClean="0"/>
              <a:t>2</a:t>
            </a:r>
            <a:r>
              <a:rPr lang="en-US" altLang="zh-CN" sz="2600" dirty="0"/>
              <a:t>) </a:t>
            </a:r>
            <a:r>
              <a:rPr lang="ru-RU" altLang="zh-CN" sz="2600" dirty="0"/>
              <a:t>the spectral logic of systems of Boolean functions.</a:t>
            </a:r>
            <a:r>
              <a:rPr lang="zh-CN" altLang="en-US" sz="2600" dirty="0"/>
              <a:t/>
            </a:r>
            <a:br>
              <a:rPr lang="zh-CN" altLang="en-US" sz="2600" dirty="0"/>
            </a:br>
            <a:r>
              <a:rPr lang="ru-RU" altLang="zh-CN" sz="2600" dirty="0" smtClean="0"/>
              <a:t>We </a:t>
            </a:r>
            <a:r>
              <a:rPr lang="en-US" altLang="zh-CN" sz="2600" dirty="0"/>
              <a:t>propose </a:t>
            </a:r>
            <a:r>
              <a:rPr lang="ru-RU" altLang="zh-CN" sz="2600" dirty="0"/>
              <a:t>application of their mathematics in our </a:t>
            </a:r>
            <a:r>
              <a:rPr lang="ru-RU" altLang="zh-CN" sz="2600" b="1" dirty="0">
                <a:solidFill>
                  <a:srgbClr val="FF0000"/>
                </a:solidFill>
              </a:rPr>
              <a:t>doctrine of the geno-logic code </a:t>
            </a:r>
            <a:r>
              <a:rPr lang="en-US" altLang="zh-CN" sz="2600" dirty="0"/>
              <a:t>(or</a:t>
            </a:r>
            <a:r>
              <a:rPr lang="ru-RU" altLang="zh-CN" sz="2600" dirty="0"/>
              <a:t> an algebraic-logic system of coding and processing</a:t>
            </a:r>
            <a:r>
              <a:rPr lang="en-US" altLang="zh-CN" sz="2600" dirty="0"/>
              <a:t> of </a:t>
            </a:r>
            <a:r>
              <a:rPr lang="en-US" altLang="zh-CN" sz="2600" dirty="0" smtClean="0"/>
              <a:t>bio-information</a:t>
            </a:r>
            <a:r>
              <a:rPr lang="en-US" altLang="zh-CN" sz="2600" dirty="0"/>
              <a:t>) </a:t>
            </a:r>
            <a:r>
              <a:rPr lang="ru-RU" altLang="zh-CN" sz="2600" dirty="0"/>
              <a:t>to create new classes of models</a:t>
            </a:r>
            <a:r>
              <a:rPr lang="en-US" altLang="zh-CN" sz="2600" dirty="0"/>
              <a:t> in genetics</a:t>
            </a:r>
            <a:r>
              <a:rPr lang="ru-RU" altLang="zh-CN" sz="2600" dirty="0"/>
              <a:t>. </a:t>
            </a:r>
            <a:r>
              <a:rPr lang="zh-CN" altLang="en-US" sz="2800" dirty="0"/>
              <a:t/>
            </a:r>
            <a:br>
              <a:rPr lang="zh-CN" altLang="en-US" sz="2800" dirty="0"/>
            </a:br>
            <a:endParaRPr lang="en-US" altLang="zh-CN" sz="3200" dirty="0" smtClean="0">
              <a:solidFill>
                <a:srgbClr val="0F2B37"/>
              </a:solidFill>
            </a:endParaRPr>
          </a:p>
        </p:txBody>
      </p:sp>
    </p:spTree>
    <p:extLst>
      <p:ext uri="{BB962C8B-B14F-4D97-AF65-F5344CB8AC3E}">
        <p14:creationId xmlns:p14="http://schemas.microsoft.com/office/powerpoint/2010/main" val="273479613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Rectangle 2"/>
          <p:cNvSpPr/>
          <p:nvPr/>
        </p:nvSpPr>
        <p:spPr>
          <a:xfrm>
            <a:off x="284921" y="489472"/>
            <a:ext cx="7278043" cy="5663089"/>
          </a:xfrm>
          <a:prstGeom prst="rect">
            <a:avLst/>
          </a:prstGeom>
        </p:spPr>
        <p:txBody>
          <a:bodyPr wrap="square">
            <a:spAutoFit/>
          </a:bodyPr>
          <a:lstStyle/>
          <a:p>
            <a:r>
              <a:rPr lang="en-US" altLang="zh-CN" sz="2800" dirty="0" smtClean="0"/>
              <a:t>    This </a:t>
            </a:r>
            <a:r>
              <a:rPr lang="en-US" altLang="zh-CN" sz="2800" dirty="0"/>
              <a:t>mathematics operates </a:t>
            </a:r>
            <a:r>
              <a:rPr lang="en-US" altLang="zh-CN" sz="2800" dirty="0" smtClean="0"/>
              <a:t>with:</a:t>
            </a:r>
          </a:p>
          <a:p>
            <a:pPr marL="457200" indent="-457200">
              <a:buFontTx/>
              <a:buChar char="-"/>
            </a:pPr>
            <a:r>
              <a:rPr lang="en-US" altLang="zh-CN" sz="2800" dirty="0" smtClean="0"/>
              <a:t>multi-dimensional </a:t>
            </a:r>
            <a:r>
              <a:rPr lang="en-US" altLang="zh-CN" sz="2800" dirty="0"/>
              <a:t>dyadic spaces</a:t>
            </a:r>
            <a:r>
              <a:rPr lang="en-US" altLang="zh-CN" sz="2800" dirty="0" smtClean="0"/>
              <a:t>,</a:t>
            </a:r>
            <a:r>
              <a:rPr lang="zh-CN" altLang="en-US" sz="2800" dirty="0" smtClean="0"/>
              <a:t> </a:t>
            </a:r>
            <a:endParaRPr lang="en-US" altLang="zh-CN" sz="2800" dirty="0" smtClean="0"/>
          </a:p>
          <a:p>
            <a:pPr marL="457200" indent="-457200">
              <a:buFontTx/>
              <a:buChar char="-"/>
            </a:pPr>
            <a:r>
              <a:rPr lang="en-US" altLang="zh-CN" sz="2800" dirty="0" smtClean="0"/>
              <a:t> </a:t>
            </a:r>
            <a:r>
              <a:rPr lang="en-US" altLang="zh-CN" sz="2800" dirty="0"/>
              <a:t>lattice functions, </a:t>
            </a:r>
            <a:endParaRPr lang="en-US" altLang="zh-CN" sz="2800" dirty="0" smtClean="0"/>
          </a:p>
          <a:p>
            <a:pPr marL="457200" indent="-457200">
              <a:buFontTx/>
              <a:buChar char="-"/>
            </a:pPr>
            <a:r>
              <a:rPr lang="en-US" altLang="zh-CN" sz="2800" dirty="0" smtClean="0"/>
              <a:t> </a:t>
            </a:r>
            <a:r>
              <a:rPr lang="en-US" altLang="zh-CN" sz="2800" dirty="0"/>
              <a:t>logic modulo-2 addition (its rules:</a:t>
            </a:r>
            <a:r>
              <a:rPr lang="ru-RU" altLang="zh-CN" sz="2800" dirty="0"/>
              <a:t> </a:t>
            </a:r>
            <a:r>
              <a:rPr lang="en-US" altLang="zh-CN" sz="2800" dirty="0" smtClean="0"/>
              <a:t> </a:t>
            </a:r>
          </a:p>
          <a:p>
            <a:r>
              <a:rPr lang="en-US" altLang="zh-CN" sz="2800" dirty="0"/>
              <a:t> </a:t>
            </a:r>
            <a:r>
              <a:rPr lang="en-US" altLang="zh-CN" sz="2800" dirty="0" smtClean="0"/>
              <a:t>     </a:t>
            </a:r>
            <a:r>
              <a:rPr lang="ru-RU" altLang="zh-CN" sz="2800" dirty="0" smtClean="0"/>
              <a:t>0</a:t>
            </a:r>
            <a:r>
              <a:rPr lang="ru-RU" altLang="zh-CN" sz="2800" dirty="0"/>
              <a:t>+0=1+1=0</a:t>
            </a:r>
            <a:r>
              <a:rPr lang="en-US" altLang="zh-CN" sz="2800" dirty="0"/>
              <a:t>,</a:t>
            </a:r>
            <a:r>
              <a:rPr lang="ru-RU" altLang="zh-CN" sz="2800" dirty="0"/>
              <a:t> 0+1=1+0=1)</a:t>
            </a:r>
            <a:r>
              <a:rPr lang="en-US" altLang="zh-CN" sz="2800" dirty="0"/>
              <a:t> </a:t>
            </a:r>
            <a:endParaRPr lang="en-US" altLang="zh-CN" sz="2800" dirty="0" smtClean="0"/>
          </a:p>
          <a:p>
            <a:pPr marL="457200" indent="-457200">
              <a:buFontTx/>
              <a:buChar char="-"/>
            </a:pPr>
            <a:r>
              <a:rPr lang="en-US" altLang="zh-CN" sz="2800" dirty="0" smtClean="0"/>
              <a:t>dyadic </a:t>
            </a:r>
            <a:r>
              <a:rPr lang="en-US" altLang="zh-CN" sz="2800" dirty="0"/>
              <a:t>convolutions </a:t>
            </a:r>
            <a:r>
              <a:rPr lang="en-US" altLang="zh-CN" sz="2800" dirty="0" smtClean="0"/>
              <a:t>–</a:t>
            </a:r>
            <a:br>
              <a:rPr lang="en-US" altLang="zh-CN" sz="2800" dirty="0" smtClean="0"/>
            </a:br>
            <a:endParaRPr lang="en-US" altLang="zh-CN" sz="2800" dirty="0" smtClean="0"/>
          </a:p>
          <a:p>
            <a:endParaRPr lang="en-US" altLang="zh-CN" sz="2800" dirty="0"/>
          </a:p>
          <a:p>
            <a:r>
              <a:rPr lang="en-US" altLang="zh-CN" sz="2800" dirty="0" smtClean="0"/>
              <a:t>- </a:t>
            </a:r>
            <a:r>
              <a:rPr lang="en-US" altLang="zh-CN" sz="2800" dirty="0"/>
              <a:t>dyadic derivatives of </a:t>
            </a:r>
            <a:r>
              <a:rPr lang="en-US" altLang="zh-CN" sz="2800" dirty="0" err="1"/>
              <a:t>J.Gibbs</a:t>
            </a:r>
            <a:r>
              <a:rPr lang="en-US" altLang="zh-CN" sz="2800" dirty="0"/>
              <a:t> -</a:t>
            </a:r>
            <a:br>
              <a:rPr lang="en-US" altLang="zh-CN" sz="2800" dirty="0"/>
            </a:br>
            <a:r>
              <a:rPr lang="en-US" altLang="zh-CN" sz="2800" dirty="0"/>
              <a:t/>
            </a:r>
            <a:br>
              <a:rPr lang="en-US" altLang="zh-CN" sz="2800" dirty="0"/>
            </a:br>
            <a:r>
              <a:rPr lang="en-US" altLang="zh-CN" sz="2800" dirty="0"/>
              <a:t/>
            </a:r>
            <a:br>
              <a:rPr lang="en-US" altLang="zh-CN" sz="2800" dirty="0"/>
            </a:br>
            <a:r>
              <a:rPr lang="en-US" altLang="zh-CN" dirty="0"/>
              <a:t/>
            </a:r>
            <a:br>
              <a:rPr lang="en-US" altLang="zh-CN" dirty="0"/>
            </a:br>
            <a:r>
              <a:rPr lang="en-US" altLang="zh-CN" dirty="0"/>
              <a:t/>
            </a:r>
            <a:br>
              <a:rPr lang="en-US" altLang="zh-CN" dirty="0"/>
            </a:br>
            <a:endParaRPr lang="zh-CN" altLang="en-US" dirty="0"/>
          </a:p>
        </p:txBody>
      </p:sp>
      <p:pic>
        <p:nvPicPr>
          <p:cNvPr id="8" name="Picture 7"/>
          <p:cNvPicPr>
            <a:picLocks noChangeAspect="1"/>
          </p:cNvPicPr>
          <p:nvPr/>
        </p:nvPicPr>
        <p:blipFill>
          <a:blip r:embed="rId2"/>
          <a:stretch>
            <a:fillRect/>
          </a:stretch>
        </p:blipFill>
        <p:spPr>
          <a:xfrm>
            <a:off x="5345065" y="2509004"/>
            <a:ext cx="4191504" cy="1107190"/>
          </a:xfrm>
          <a:prstGeom prst="rect">
            <a:avLst/>
          </a:prstGeom>
        </p:spPr>
      </p:pic>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5487389" y="3697497"/>
            <a:ext cx="3935017" cy="1030088"/>
          </a:xfrm>
          <a:prstGeom prst="rect">
            <a:avLst/>
          </a:prstGeom>
          <a:noFill/>
          <a:ln>
            <a:noFill/>
          </a:ln>
        </p:spPr>
      </p:pic>
    </p:spTree>
    <p:extLst>
      <p:ext uri="{BB962C8B-B14F-4D97-AF65-F5344CB8AC3E}">
        <p14:creationId xmlns:p14="http://schemas.microsoft.com/office/powerpoint/2010/main" val="384747842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3900944"/>
            <a:ext cx="12192000" cy="2957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2400" dirty="0"/>
              <a:t>逻辑全息与遗传学</a:t>
            </a:r>
            <a:br>
              <a:rPr lang="zh-CN" altLang="en-US" sz="2400" dirty="0"/>
            </a:br>
            <a:r>
              <a:rPr lang="zh-CN" altLang="en-US" sz="2400" dirty="0"/>
              <a:t>生物具有准全息性质，这个许多作者都描述过。例如，</a:t>
            </a:r>
            <a:r>
              <a:rPr lang="en-US" altLang="zh-CN" sz="2400" dirty="0"/>
              <a:t>1921</a:t>
            </a:r>
            <a:r>
              <a:rPr lang="zh-CN" altLang="en-US" sz="2400" dirty="0"/>
              <a:t>年生物学家</a:t>
            </a:r>
            <a:r>
              <a:rPr lang="en-US" altLang="zh-CN" sz="2400" dirty="0" err="1"/>
              <a:t>H.Driesch</a:t>
            </a:r>
            <a:r>
              <a:rPr lang="zh-CN" altLang="en-US" sz="2400" dirty="0"/>
              <a:t>在海胆卵的实验，幼虫可以从单一的胚胎细胞中获得，这里仅需一个卵的</a:t>
            </a:r>
            <a:r>
              <a:rPr lang="en-US" altLang="zh-CN" sz="2400" dirty="0"/>
              <a:t>2</a:t>
            </a:r>
            <a:r>
              <a:rPr lang="zh-CN" altLang="en-US" sz="2400" dirty="0"/>
              <a:t>分之一甚至是少于</a:t>
            </a:r>
            <a:r>
              <a:rPr lang="en-US" altLang="zh-CN" sz="2400" dirty="0"/>
              <a:t>4</a:t>
            </a:r>
            <a:r>
              <a:rPr lang="zh-CN" altLang="en-US" sz="2400" dirty="0"/>
              <a:t>分之一。全息图中存在着类似的属性，全息图的一部分就足以让整个物体的全息图像恢复。全息图大脑属性，包括联想记忆、生理处理视觉信息等，都被多次描述过。</a:t>
            </a:r>
          </a:p>
        </p:txBody>
      </p:sp>
      <p:sp>
        <p:nvSpPr>
          <p:cNvPr id="32" name="矩形 31"/>
          <p:cNvSpPr/>
          <p:nvPr/>
        </p:nvSpPr>
        <p:spPr>
          <a:xfrm>
            <a:off x="22074" y="152225"/>
            <a:ext cx="12169926" cy="3748719"/>
          </a:xfrm>
          <a:prstGeom prst="rect">
            <a:avLst/>
          </a:prstGeom>
        </p:spPr>
        <p:txBody>
          <a:bodyPr wrap="square">
            <a:spAutoFit/>
          </a:bodyPr>
          <a:lstStyle/>
          <a:p>
            <a:pPr>
              <a:lnSpc>
                <a:spcPct val="90000"/>
              </a:lnSpc>
              <a:buNone/>
              <a:defRPr/>
            </a:pPr>
            <a:r>
              <a:rPr lang="en-US" altLang="zh-CN" sz="2400" dirty="0"/>
              <a:t> </a:t>
            </a:r>
            <a:r>
              <a:rPr lang="en-US" altLang="zh-CN" sz="2400" dirty="0" smtClean="0"/>
              <a:t>       </a:t>
            </a:r>
            <a:r>
              <a:rPr lang="en-US" altLang="zh-CN" sz="2400" b="1" dirty="0" smtClean="0"/>
              <a:t>THE </a:t>
            </a:r>
            <a:r>
              <a:rPr lang="en-US" altLang="zh-CN" sz="2400" b="1" dirty="0"/>
              <a:t>LOGICAL HOLOGRAPHY AND GENETICS</a:t>
            </a:r>
            <a:br>
              <a:rPr lang="en-US" altLang="zh-CN" sz="2400" b="1" dirty="0"/>
            </a:br>
            <a:r>
              <a:rPr lang="en-US" altLang="zh-CN" sz="2400" dirty="0"/>
              <a:t>        </a:t>
            </a:r>
            <a:r>
              <a:rPr lang="ru-RU" altLang="zh-CN" sz="2400" dirty="0"/>
              <a:t>Living organisms possess q</a:t>
            </a:r>
            <a:r>
              <a:rPr lang="en-US" altLang="zh-CN" sz="2400" dirty="0" err="1"/>
              <a:t>uasi</a:t>
            </a:r>
            <a:r>
              <a:rPr lang="en-US" altLang="zh-CN" sz="2400" dirty="0"/>
              <a:t>-holographic </a:t>
            </a:r>
            <a:r>
              <a:rPr lang="ru-RU" altLang="zh-CN" sz="2400" dirty="0"/>
              <a:t>properties, which were described by many authors. For example, </a:t>
            </a:r>
            <a:r>
              <a:rPr lang="hu-HU" altLang="zh-CN" sz="2400" dirty="0"/>
              <a:t>embryologist</a:t>
            </a:r>
            <a:r>
              <a:rPr lang="ru-RU" altLang="zh-CN" sz="2400" dirty="0"/>
              <a:t> H.Driesch has shown in 1921 in experiments with sea urchin eggs that failly normal larvae can be obtained from a single embrionic cell containing no more than 1⁄2 or even 1⁄4 of the entire egg’s </a:t>
            </a:r>
            <a:r>
              <a:rPr lang="ru-RU" altLang="zh-CN" sz="2400" dirty="0" err="1"/>
              <a:t>material</a:t>
            </a:r>
            <a:r>
              <a:rPr lang="ru-RU" altLang="zh-CN" sz="2400" dirty="0" smtClean="0"/>
              <a:t>.</a:t>
            </a:r>
            <a:r>
              <a:rPr lang="en-US" altLang="zh-CN" sz="2400" dirty="0" smtClean="0"/>
              <a:t> </a:t>
            </a:r>
            <a:r>
              <a:rPr lang="ru-RU" altLang="zh-CN" sz="2400" dirty="0" err="1" smtClean="0"/>
              <a:t>Similar</a:t>
            </a:r>
            <a:r>
              <a:rPr lang="ru-RU" altLang="zh-CN" sz="2400" dirty="0" smtClean="0"/>
              <a:t> </a:t>
            </a:r>
            <a:r>
              <a:rPr lang="ru-RU" altLang="zh-CN" sz="2400" dirty="0"/>
              <a:t>properties exist in holograms, where </a:t>
            </a:r>
            <a:r>
              <a:rPr lang="en-US" altLang="zh-CN" sz="2400" dirty="0"/>
              <a:t>a part of a hologram is enough for restoring the </a:t>
            </a:r>
            <a:r>
              <a:rPr lang="ru-RU" altLang="zh-CN" sz="2400" dirty="0"/>
              <a:t>whole holographic image of a material object. </a:t>
            </a:r>
            <a:r>
              <a:rPr lang="zh-CN" altLang="en-US" sz="2400" b="1" dirty="0"/>
              <a:t>。</a:t>
            </a:r>
            <a:r>
              <a:rPr lang="en-US" altLang="zh-CN" sz="2400" dirty="0"/>
              <a:t/>
            </a:r>
            <a:br>
              <a:rPr lang="en-US" altLang="zh-CN" sz="2400" dirty="0"/>
            </a:br>
            <a:r>
              <a:rPr lang="en-US" altLang="zh-CN" sz="2400" dirty="0"/>
              <a:t>    </a:t>
            </a:r>
            <a:r>
              <a:rPr lang="ru-RU" altLang="zh-CN" sz="2400" dirty="0"/>
              <a:t>Quasi-holographic properties of the brain</a:t>
            </a:r>
            <a:r>
              <a:rPr lang="en-US" altLang="zh-CN" sz="2400" dirty="0"/>
              <a:t>, </a:t>
            </a:r>
            <a:r>
              <a:rPr lang="ru-RU" altLang="zh-CN" sz="2400" dirty="0"/>
              <a:t>including associative memory, </a:t>
            </a:r>
            <a:r>
              <a:rPr lang="ru-RU" altLang="zh-CN" sz="2400" dirty="0" err="1" smtClean="0"/>
              <a:t>processing</a:t>
            </a:r>
            <a:r>
              <a:rPr lang="ru-RU" altLang="zh-CN" sz="2400" dirty="0" smtClean="0"/>
              <a:t> </a:t>
            </a:r>
            <a:r>
              <a:rPr lang="ru-RU" altLang="zh-CN" sz="2400" dirty="0"/>
              <a:t>visual information, etc.</a:t>
            </a:r>
            <a:r>
              <a:rPr lang="en-US" altLang="zh-CN" sz="2400" dirty="0"/>
              <a:t>,</a:t>
            </a:r>
            <a:r>
              <a:rPr lang="ru-RU" altLang="zh-CN" sz="2400" dirty="0"/>
              <a:t>  were also repeatedly described [K.Pribram «</a:t>
            </a:r>
            <a:r>
              <a:rPr lang="ru-RU" altLang="zh-CN" sz="2400" i="1" dirty="0"/>
              <a:t>Languages of the Brain</a:t>
            </a:r>
            <a:r>
              <a:rPr lang="ru-RU" altLang="zh-CN" sz="2400" dirty="0"/>
              <a:t>», 1971; etc].</a:t>
            </a:r>
            <a:r>
              <a:rPr lang="en-US" altLang="zh-CN" sz="2400" dirty="0"/>
              <a:t/>
            </a:r>
            <a:br>
              <a:rPr lang="en-US" altLang="zh-CN" sz="2400" dirty="0"/>
            </a:br>
            <a:endParaRPr lang="en-US" altLang="zh-CN" sz="2400" dirty="0" smtClean="0">
              <a:solidFill>
                <a:srgbClr val="0F2B37"/>
              </a:solidFill>
            </a:endParaRPr>
          </a:p>
        </p:txBody>
      </p:sp>
    </p:spTree>
    <p:extLst>
      <p:ext uri="{BB962C8B-B14F-4D97-AF65-F5344CB8AC3E}">
        <p14:creationId xmlns:p14="http://schemas.microsoft.com/office/powerpoint/2010/main" val="259689287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7874758" y="0"/>
            <a:ext cx="431724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矩形 22"/>
          <p:cNvSpPr/>
          <p:nvPr/>
        </p:nvSpPr>
        <p:spPr>
          <a:xfrm>
            <a:off x="1" y="137193"/>
            <a:ext cx="7697336" cy="6158609"/>
          </a:xfrm>
          <a:prstGeom prst="rect">
            <a:avLst/>
          </a:prstGeom>
        </p:spPr>
        <p:txBody>
          <a:bodyPr wrap="square">
            <a:spAutoFit/>
          </a:bodyPr>
          <a:lstStyle/>
          <a:p>
            <a:pPr>
              <a:lnSpc>
                <a:spcPct val="90000"/>
              </a:lnSpc>
              <a:buNone/>
              <a:defRPr/>
            </a:pPr>
            <a:r>
              <a:rPr lang="ru-RU" altLang="zh-CN" sz="3200" dirty="0"/>
              <a:t>Physical holography is based on two coherent physical waves. But physical waves can be modeled digitally </a:t>
            </a:r>
            <a:r>
              <a:rPr lang="en-US" altLang="zh-CN" sz="3200" dirty="0"/>
              <a:t>in computers (“digital holography”)</a:t>
            </a:r>
            <a:r>
              <a:rPr lang="ru-RU" altLang="zh-CN" sz="3200" dirty="0"/>
              <a:t>. </a:t>
            </a:r>
            <a:r>
              <a:rPr lang="en-US" altLang="zh-CN" sz="3200" dirty="0"/>
              <a:t>T</a:t>
            </a:r>
            <a:r>
              <a:rPr lang="ru-RU" altLang="zh-CN" sz="3200" dirty="0"/>
              <a:t>he Japanese article «</a:t>
            </a:r>
            <a:r>
              <a:rPr lang="ru-RU" altLang="zh-CN" sz="3200" b="1" dirty="0"/>
              <a:t>Holography by Walsh waves</a:t>
            </a:r>
            <a:r>
              <a:rPr lang="ru-RU" altLang="zh-CN" sz="3200" dirty="0"/>
              <a:t>» [Morita, Sakurai, 1973</a:t>
            </a:r>
            <a:r>
              <a:rPr lang="en-US" altLang="zh-CN" sz="3200" dirty="0"/>
              <a:t>] for electric </a:t>
            </a:r>
            <a:r>
              <a:rPr lang="en-US" altLang="zh-CN" sz="3200" dirty="0" smtClean="0"/>
              <a:t>circuits </a:t>
            </a:r>
            <a:r>
              <a:rPr lang="en-US" altLang="zh-CN" sz="3200" dirty="0"/>
              <a:t>with logical operations in them was the pioneer work, which was followed by other authors. </a:t>
            </a:r>
            <a:r>
              <a:rPr lang="ru-RU" altLang="zh-CN" sz="3200" dirty="0"/>
              <a:t>The work was devoted to Walsh waves (or Walsh functions)</a:t>
            </a:r>
            <a:r>
              <a:rPr lang="en-US" altLang="zh-CN" sz="3200" dirty="0"/>
              <a:t> </a:t>
            </a:r>
            <a:r>
              <a:rPr lang="ru-RU" altLang="zh-CN" sz="3200" dirty="0"/>
              <a:t>propagate</a:t>
            </a:r>
            <a:r>
              <a:rPr lang="en-US" altLang="zh-CN" sz="3200" dirty="0"/>
              <a:t>d</a:t>
            </a:r>
            <a:r>
              <a:rPr lang="ru-RU" altLang="zh-CN" sz="3200" dirty="0"/>
              <a:t> through electronic circuits with logical operations in them. </a:t>
            </a:r>
            <a:r>
              <a:rPr lang="en-US" altLang="zh-CN" sz="3200" dirty="0"/>
              <a:t/>
            </a:r>
            <a:br>
              <a:rPr lang="en-US" altLang="zh-CN" sz="3200" dirty="0"/>
            </a:br>
            <a:r>
              <a:rPr lang="en-US" altLang="zh-CN" sz="2400" dirty="0"/>
              <a:t/>
            </a:r>
            <a:br>
              <a:rPr lang="en-US" altLang="zh-CN" sz="2400" dirty="0"/>
            </a:br>
            <a:endParaRPr lang="ru-RU" altLang="zh-CN" sz="3200" dirty="0">
              <a:solidFill>
                <a:srgbClr val="0F2B37"/>
              </a:solidFill>
              <a:latin typeface="Times New Roman" charset="0"/>
              <a:cs typeface="Times New Roman" charset="0"/>
            </a:endParaRPr>
          </a:p>
        </p:txBody>
      </p:sp>
      <p:sp>
        <p:nvSpPr>
          <p:cNvPr id="26" name="矩形 25"/>
          <p:cNvSpPr/>
          <p:nvPr/>
        </p:nvSpPr>
        <p:spPr>
          <a:xfrm>
            <a:off x="7861109" y="232726"/>
            <a:ext cx="4317241" cy="4862870"/>
          </a:xfrm>
          <a:prstGeom prst="rect">
            <a:avLst/>
          </a:prstGeom>
        </p:spPr>
        <p:txBody>
          <a:bodyPr wrap="square">
            <a:spAutoFit/>
          </a:bodyPr>
          <a:lstStyle/>
          <a:p>
            <a:r>
              <a:rPr lang="zh-CN" altLang="en-US" sz="2400" dirty="0">
                <a:solidFill>
                  <a:schemeClr val="bg1"/>
                </a:solidFill>
              </a:rPr>
              <a:t/>
            </a:r>
            <a:br>
              <a:rPr lang="zh-CN" altLang="en-US" sz="2400" dirty="0">
                <a:solidFill>
                  <a:schemeClr val="bg1"/>
                </a:solidFill>
              </a:rPr>
            </a:br>
            <a:r>
              <a:rPr lang="zh-CN" altLang="en-US" sz="2400" dirty="0">
                <a:solidFill>
                  <a:schemeClr val="bg1"/>
                </a:solidFill>
              </a:rPr>
              <a:t>物理全息是基于两个相干物理波。但是物理波形可以在计算机上模拟数字进行显示（ “数字全息”）。阐述了带有逻辑运算符的电路的日本的一篇文章</a:t>
            </a:r>
            <a:r>
              <a:rPr lang="en-US" altLang="zh-CN" sz="2400" dirty="0">
                <a:solidFill>
                  <a:schemeClr val="bg1"/>
                </a:solidFill>
              </a:rPr>
              <a:t>«Walsh</a:t>
            </a:r>
            <a:r>
              <a:rPr lang="zh-CN" altLang="en-US" sz="2400" dirty="0">
                <a:solidFill>
                  <a:schemeClr val="bg1"/>
                </a:solidFill>
              </a:rPr>
              <a:t>波形全息</a:t>
            </a:r>
            <a:r>
              <a:rPr lang="en-US" altLang="zh-CN" sz="2400" dirty="0">
                <a:solidFill>
                  <a:schemeClr val="bg1"/>
                </a:solidFill>
              </a:rPr>
              <a:t>» [Morita, Sakurai, 1973]</a:t>
            </a:r>
            <a:r>
              <a:rPr lang="zh-CN" altLang="en-US" sz="2400" dirty="0">
                <a:solidFill>
                  <a:schemeClr val="bg1"/>
                </a:solidFill>
              </a:rPr>
              <a:t>，是开山之作，随后其他作者也做了相关研究。这项工作是致力于通过在具有逻辑运算符的电路中传播</a:t>
            </a:r>
            <a:r>
              <a:rPr lang="en-US" altLang="zh-CN" sz="2400" dirty="0">
                <a:solidFill>
                  <a:schemeClr val="bg1"/>
                </a:solidFill>
              </a:rPr>
              <a:t>Walsh</a:t>
            </a:r>
            <a:r>
              <a:rPr lang="zh-CN" altLang="en-US" sz="2400" dirty="0">
                <a:solidFill>
                  <a:schemeClr val="bg1"/>
                </a:solidFill>
              </a:rPr>
              <a:t>波（或</a:t>
            </a:r>
            <a:r>
              <a:rPr lang="en-US" altLang="zh-CN" sz="2400" dirty="0">
                <a:solidFill>
                  <a:schemeClr val="bg1"/>
                </a:solidFill>
              </a:rPr>
              <a:t>Walsh</a:t>
            </a:r>
            <a:r>
              <a:rPr lang="zh-CN" altLang="en-US" sz="2400" dirty="0">
                <a:solidFill>
                  <a:schemeClr val="bg1"/>
                </a:solidFill>
              </a:rPr>
              <a:t>函数） 。 </a:t>
            </a:r>
            <a:br>
              <a:rPr lang="zh-CN" altLang="en-US" sz="2400" dirty="0">
                <a:solidFill>
                  <a:schemeClr val="bg1"/>
                </a:solidFill>
              </a:rPr>
            </a:br>
            <a:endParaRPr lang="en-US" altLang="zh-CN" sz="2200" dirty="0" smtClean="0">
              <a:solidFill>
                <a:schemeClr val="bg1"/>
              </a:solidFill>
              <a:latin typeface="+mj-lt"/>
            </a:endParaRPr>
          </a:p>
        </p:txBody>
      </p:sp>
    </p:spTree>
    <p:extLst>
      <p:ext uri="{BB962C8B-B14F-4D97-AF65-F5344CB8AC3E}">
        <p14:creationId xmlns:p14="http://schemas.microsoft.com/office/powerpoint/2010/main" val="3645711431"/>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1" y="3955968"/>
            <a:ext cx="7434471" cy="2902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2400" dirty="0"/>
              <a:t>在这个逻辑</a:t>
            </a:r>
            <a:r>
              <a:rPr lang="en-US" altLang="zh-CN" sz="2400" dirty="0"/>
              <a:t>Walsh</a:t>
            </a:r>
            <a:r>
              <a:rPr lang="zh-CN" altLang="en-US" sz="2400" dirty="0"/>
              <a:t>全息，物体的逻辑全息应该被表示成</a:t>
            </a:r>
            <a:r>
              <a:rPr lang="en-US" altLang="zh-CN" sz="2400" dirty="0"/>
              <a:t>2n</a:t>
            </a:r>
            <a:r>
              <a:rPr lang="zh-CN" altLang="en-US" sz="2400" dirty="0"/>
              <a:t>维向量的形式。这些向量的每一个成员都传达了</a:t>
            </a:r>
            <a:r>
              <a:rPr lang="ru-RU" altLang="zh-CN" sz="2400" dirty="0"/>
              <a:t>2n</a:t>
            </a:r>
            <a:r>
              <a:rPr lang="zh-CN" altLang="en-US" sz="2400" dirty="0"/>
              <a:t>个输入适当的电子线路通道</a:t>
            </a:r>
            <a:r>
              <a:rPr lang="en-US" altLang="zh-CN" sz="2400" dirty="0"/>
              <a:t>Xi</a:t>
            </a:r>
            <a:r>
              <a:rPr lang="zh-CN" altLang="en-US" sz="2400" dirty="0"/>
              <a:t>之一；这同样适用于</a:t>
            </a:r>
            <a:r>
              <a:rPr lang="en-US" altLang="zh-CN" sz="2400" dirty="0"/>
              <a:t>2 n</a:t>
            </a:r>
            <a:r>
              <a:rPr lang="zh-CN" altLang="en-US" sz="2400" dirty="0"/>
              <a:t>输出通道</a:t>
            </a:r>
            <a:r>
              <a:rPr lang="en-US" altLang="zh-CN" sz="2400" dirty="0"/>
              <a:t>Yi,</a:t>
            </a:r>
            <a:r>
              <a:rPr lang="zh-CN" altLang="en-US" sz="2400" dirty="0"/>
              <a:t>与组件的生成的向量。逻辑全息术将导致遗传学的一种新模型方法。</a:t>
            </a:r>
            <a:r>
              <a:rPr lang="en-US" altLang="zh-CN" sz="2400" dirty="0"/>
              <a:t/>
            </a:r>
            <a:br>
              <a:rPr lang="en-US" altLang="zh-CN" sz="2400" dirty="0"/>
            </a:br>
            <a:r>
              <a:rPr lang="en-US" altLang="zh-CN" sz="2400" dirty="0"/>
              <a:t/>
            </a:r>
            <a:br>
              <a:rPr lang="en-US" altLang="zh-CN" sz="2400" dirty="0"/>
            </a:br>
            <a:endParaRPr lang="zh-CN" altLang="en-US" dirty="0"/>
          </a:p>
        </p:txBody>
      </p:sp>
      <p:sp>
        <p:nvSpPr>
          <p:cNvPr id="4" name="Rectangle 3"/>
          <p:cNvSpPr/>
          <p:nvPr/>
        </p:nvSpPr>
        <p:spPr>
          <a:xfrm>
            <a:off x="231913" y="210361"/>
            <a:ext cx="11728174" cy="3108543"/>
          </a:xfrm>
          <a:prstGeom prst="rect">
            <a:avLst/>
          </a:prstGeom>
        </p:spPr>
        <p:txBody>
          <a:bodyPr wrap="square">
            <a:spAutoFit/>
          </a:bodyPr>
          <a:lstStyle/>
          <a:p>
            <a:endParaRPr lang="en-US" altLang="zh-CN" sz="2800" dirty="0" smtClean="0"/>
          </a:p>
          <a:p>
            <a:r>
              <a:rPr lang="en-US" altLang="zh-CN" sz="2800" dirty="0" smtClean="0"/>
              <a:t> </a:t>
            </a:r>
            <a:r>
              <a:rPr lang="ru-RU" altLang="zh-CN" sz="2800" dirty="0" smtClean="0"/>
              <a:t>In this </a:t>
            </a:r>
            <a:r>
              <a:rPr lang="en-US" altLang="zh-CN" sz="2800" dirty="0" smtClean="0"/>
              <a:t>logical </a:t>
            </a:r>
            <a:r>
              <a:rPr lang="ru-RU" altLang="zh-CN" sz="2800" dirty="0" smtClean="0"/>
              <a:t>Walsh-holography, objects, whose </a:t>
            </a:r>
            <a:r>
              <a:rPr lang="en-US" altLang="zh-CN" sz="2800" dirty="0" smtClean="0"/>
              <a:t>logical </a:t>
            </a:r>
            <a:r>
              <a:rPr lang="ru-RU" altLang="zh-CN" sz="2800" dirty="0" smtClean="0"/>
              <a:t>holograms should be made, are represented in forms of 2</a:t>
            </a:r>
            <a:r>
              <a:rPr lang="ru-RU" altLang="zh-CN" sz="2800" baseline="30000" dirty="0" smtClean="0"/>
              <a:t>n</a:t>
            </a:r>
            <a:r>
              <a:rPr lang="ru-RU" altLang="zh-CN" sz="2800" dirty="0" smtClean="0"/>
              <a:t>-dimensional vectors. Each component of these vectors corresponds to one of 2</a:t>
            </a:r>
            <a:r>
              <a:rPr lang="ru-RU" altLang="zh-CN" sz="2800" baseline="30000" dirty="0" smtClean="0"/>
              <a:t>n</a:t>
            </a:r>
            <a:r>
              <a:rPr lang="ru-RU" altLang="zh-CN" sz="2800" dirty="0" smtClean="0"/>
              <a:t> input channels </a:t>
            </a:r>
            <a:r>
              <a:rPr lang="en-US" altLang="zh-CN" sz="2800" dirty="0" smtClean="0"/>
              <a:t>X</a:t>
            </a:r>
            <a:r>
              <a:rPr lang="en-US" altLang="zh-CN" sz="2800" baseline="-25000" dirty="0" smtClean="0"/>
              <a:t>i</a:t>
            </a:r>
            <a:r>
              <a:rPr lang="en-US" altLang="zh-CN" sz="2800" dirty="0" smtClean="0"/>
              <a:t> </a:t>
            </a:r>
            <a:r>
              <a:rPr lang="ru-RU" altLang="zh-CN" sz="2800" dirty="0" smtClean="0"/>
              <a:t>of appropriate electric circuits; the same is true</a:t>
            </a:r>
            <a:r>
              <a:rPr lang="en-US" altLang="zh-CN" sz="2800" dirty="0" smtClean="0"/>
              <a:t> </a:t>
            </a:r>
            <a:r>
              <a:rPr lang="ru-RU" altLang="zh-CN" sz="2800" dirty="0" smtClean="0"/>
              <a:t>for 2</a:t>
            </a:r>
            <a:r>
              <a:rPr lang="ru-RU" altLang="zh-CN" sz="2800" baseline="30000" dirty="0" smtClean="0"/>
              <a:t>n</a:t>
            </a:r>
            <a:r>
              <a:rPr lang="ru-RU" altLang="zh-CN" sz="2800" dirty="0" smtClean="0"/>
              <a:t> output channels</a:t>
            </a:r>
            <a:r>
              <a:rPr lang="en-US" altLang="zh-CN" sz="2800" dirty="0" smtClean="0"/>
              <a:t> Y</a:t>
            </a:r>
            <a:r>
              <a:rPr lang="en-US" altLang="zh-CN" sz="2800" baseline="-25000" dirty="0" smtClean="0"/>
              <a:t>i</a:t>
            </a:r>
            <a:r>
              <a:rPr lang="en-US" altLang="zh-CN" sz="2800" dirty="0" smtClean="0"/>
              <a:t>, </a:t>
            </a:r>
            <a:r>
              <a:rPr lang="ru-RU" altLang="zh-CN" sz="2800" dirty="0" smtClean="0"/>
              <a:t>which are related with components of resulting vectors.  </a:t>
            </a:r>
            <a:r>
              <a:rPr lang="en-US" altLang="zh-CN" sz="2800" dirty="0" smtClean="0"/>
              <a:t/>
            </a:r>
            <a:br>
              <a:rPr lang="en-US" altLang="zh-CN" sz="2800" dirty="0" smtClean="0"/>
            </a:br>
            <a:r>
              <a:rPr lang="en-US" altLang="zh-CN" sz="2800" dirty="0" smtClean="0"/>
              <a:t>The logical holography leads to a new model approach in genetics.</a:t>
            </a:r>
            <a:endParaRPr lang="zh-CN" altLang="en-US" sz="2800" dirty="0"/>
          </a:p>
        </p:txBody>
      </p:sp>
      <p:sp>
        <p:nvSpPr>
          <p:cNvPr id="17" name="矩形 1"/>
          <p:cNvSpPr/>
          <p:nvPr/>
        </p:nvSpPr>
        <p:spPr>
          <a:xfrm>
            <a:off x="7414581" y="3955968"/>
            <a:ext cx="4830418" cy="290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zh-CN" sz="2400" dirty="0"/>
              <a:t/>
            </a:r>
            <a:br>
              <a:rPr lang="en-US" altLang="zh-CN" sz="2400" dirty="0"/>
            </a:br>
            <a:endParaRPr lang="zh-CN" altLang="en-US" dirty="0"/>
          </a:p>
        </p:txBody>
      </p:sp>
      <p:pic>
        <p:nvPicPr>
          <p:cNvPr id="18" name="Picture 17"/>
          <p:cNvPicPr>
            <a:picLocks noChangeAspect="1"/>
          </p:cNvPicPr>
          <p:nvPr/>
        </p:nvPicPr>
        <p:blipFill>
          <a:blip r:embed="rId2"/>
          <a:stretch>
            <a:fillRect/>
          </a:stretch>
        </p:blipFill>
        <p:spPr>
          <a:xfrm>
            <a:off x="8846654" y="3955968"/>
            <a:ext cx="2324100" cy="1834079"/>
          </a:xfrm>
          <a:prstGeom prst="rect">
            <a:avLst/>
          </a:prstGeom>
        </p:spPr>
      </p:pic>
    </p:spTree>
    <p:extLst>
      <p:ext uri="{BB962C8B-B14F-4D97-AF65-F5344CB8AC3E}">
        <p14:creationId xmlns:p14="http://schemas.microsoft.com/office/powerpoint/2010/main" val="121497806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4184542"/>
            <a:ext cx="12192000" cy="267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p:cNvSpPr/>
          <p:nvPr/>
        </p:nvSpPr>
        <p:spPr>
          <a:xfrm>
            <a:off x="208531" y="29951"/>
            <a:ext cx="6548730" cy="4154984"/>
          </a:xfrm>
          <a:prstGeom prst="rect">
            <a:avLst/>
          </a:prstGeom>
        </p:spPr>
        <p:txBody>
          <a:bodyPr wrap="square">
            <a:spAutoFit/>
          </a:bodyPr>
          <a:lstStyle/>
          <a:p>
            <a:pPr defTabSz="913755" fontAlgn="base">
              <a:spcBef>
                <a:spcPct val="0"/>
              </a:spcBef>
              <a:spcAft>
                <a:spcPct val="0"/>
              </a:spcAft>
            </a:pPr>
            <a:r>
              <a:rPr lang="en-US" altLang="zh-CN" sz="2400" dirty="0"/>
              <a:t>Molecules of heredity - DNA and RNA – contain sequences of 4 “letters” or nitrogenous bases: adenine (A), cytosine (C), guanine (G), thymine (T) (or uracil U in RNA). 64 triplets (or all possible combinations of three genetic letters: AAC, GCT, …..) encode 20 amino acids (and punctuation signs), a sequence of which forms a primary structure of proteins. The genetic code of amino acids is called “degenerate code” since 64 triplets encode 20 amino acids.</a:t>
            </a:r>
            <a:endParaRPr lang="zh-CN" altLang="en-US" sz="2400" dirty="0"/>
          </a:p>
        </p:txBody>
      </p:sp>
      <p:sp>
        <p:nvSpPr>
          <p:cNvPr id="33" name="矩形 32"/>
          <p:cNvSpPr/>
          <p:nvPr/>
        </p:nvSpPr>
        <p:spPr>
          <a:xfrm>
            <a:off x="7129220" y="40321"/>
            <a:ext cx="4954927" cy="3785652"/>
          </a:xfrm>
          <a:prstGeom prst="rect">
            <a:avLst/>
          </a:prstGeom>
          <a:ln>
            <a:solidFill>
              <a:schemeClr val="accent1">
                <a:lumMod val="60000"/>
                <a:lumOff val="40000"/>
              </a:schemeClr>
            </a:solidFill>
          </a:ln>
        </p:spPr>
        <p:txBody>
          <a:bodyPr wrap="square">
            <a:spAutoFit/>
          </a:bodyPr>
          <a:lstStyle/>
          <a:p>
            <a:r>
              <a:rPr lang="zh-CN" altLang="en-US" sz="2400" dirty="0">
                <a:solidFill>
                  <a:schemeClr val="bg1"/>
                </a:solidFill>
                <a:latin typeface="+mj-lt"/>
              </a:rPr>
              <a:t>遗传分子</a:t>
            </a:r>
            <a:r>
              <a:rPr lang="en-US" altLang="zh-CN" sz="2400" dirty="0">
                <a:solidFill>
                  <a:schemeClr val="bg1"/>
                </a:solidFill>
                <a:latin typeface="+mj-lt"/>
              </a:rPr>
              <a:t>DNA</a:t>
            </a:r>
            <a:r>
              <a:rPr lang="zh-CN" altLang="en-US" sz="2400" dirty="0">
                <a:solidFill>
                  <a:schemeClr val="bg1"/>
                </a:solidFill>
                <a:latin typeface="+mj-lt"/>
              </a:rPr>
              <a:t>与</a:t>
            </a:r>
            <a:r>
              <a:rPr lang="en-US" altLang="zh-CN" sz="2400" dirty="0">
                <a:solidFill>
                  <a:schemeClr val="bg1"/>
                </a:solidFill>
                <a:latin typeface="+mj-lt"/>
              </a:rPr>
              <a:t>RNA</a:t>
            </a:r>
            <a:r>
              <a:rPr lang="zh-CN" altLang="en-US" sz="2400" dirty="0">
                <a:solidFill>
                  <a:schemeClr val="bg1"/>
                </a:solidFill>
                <a:latin typeface="+mj-lt"/>
              </a:rPr>
              <a:t>，其中包含四个字母或者说氨基酸序列分别为</a:t>
            </a:r>
            <a:r>
              <a:rPr lang="en-US" altLang="zh-CN" sz="2400" dirty="0">
                <a:solidFill>
                  <a:schemeClr val="bg1"/>
                </a:solidFill>
                <a:latin typeface="+mj-lt"/>
              </a:rPr>
              <a:t>;</a:t>
            </a:r>
            <a:r>
              <a:rPr lang="zh-CN" altLang="en-US" sz="2400" dirty="0">
                <a:solidFill>
                  <a:schemeClr val="bg1"/>
                </a:solidFill>
                <a:latin typeface="+mj-lt"/>
              </a:rPr>
              <a:t>：</a:t>
            </a:r>
            <a:r>
              <a:rPr lang="en-US" altLang="zh-CN" sz="2400" dirty="0">
                <a:solidFill>
                  <a:schemeClr val="bg1"/>
                </a:solidFill>
                <a:latin typeface="+mj-lt"/>
              </a:rPr>
              <a:t>DNA</a:t>
            </a:r>
            <a:r>
              <a:rPr lang="zh-CN" altLang="en-US" sz="2400" dirty="0">
                <a:solidFill>
                  <a:schemeClr val="bg1"/>
                </a:solidFill>
                <a:latin typeface="+mj-lt"/>
              </a:rPr>
              <a:t>和</a:t>
            </a:r>
            <a:r>
              <a:rPr lang="en-US" altLang="zh-CN" sz="2400" dirty="0">
                <a:solidFill>
                  <a:schemeClr val="bg1"/>
                </a:solidFill>
                <a:latin typeface="+mj-lt"/>
              </a:rPr>
              <a:t>RNA- - </a:t>
            </a:r>
            <a:r>
              <a:rPr lang="zh-CN" altLang="en-US" sz="2400" dirty="0">
                <a:solidFill>
                  <a:schemeClr val="bg1"/>
                </a:solidFill>
                <a:latin typeface="+mj-lt"/>
              </a:rPr>
              <a:t>遗传的分子中含有</a:t>
            </a:r>
            <a:r>
              <a:rPr lang="en-US" altLang="zh-CN" sz="2400" dirty="0">
                <a:solidFill>
                  <a:schemeClr val="bg1"/>
                </a:solidFill>
                <a:latin typeface="+mj-lt"/>
              </a:rPr>
              <a:t>4</a:t>
            </a:r>
            <a:r>
              <a:rPr lang="zh-CN" altLang="en-US" sz="2400" dirty="0">
                <a:solidFill>
                  <a:schemeClr val="bg1"/>
                </a:solidFill>
                <a:latin typeface="+mj-lt"/>
              </a:rPr>
              <a:t>个“字母”或含氮碱基序列：腺嘌呤（</a:t>
            </a:r>
            <a:r>
              <a:rPr lang="en-US" altLang="zh-CN" sz="2400" dirty="0">
                <a:solidFill>
                  <a:schemeClr val="bg1"/>
                </a:solidFill>
                <a:latin typeface="+mj-lt"/>
              </a:rPr>
              <a:t>A</a:t>
            </a:r>
            <a:r>
              <a:rPr lang="zh-CN" altLang="en-US" sz="2400" dirty="0">
                <a:solidFill>
                  <a:schemeClr val="bg1"/>
                </a:solidFill>
                <a:latin typeface="+mj-lt"/>
              </a:rPr>
              <a:t>），胞嘧啶（</a:t>
            </a:r>
            <a:r>
              <a:rPr lang="en-US" altLang="zh-CN" sz="2400" dirty="0">
                <a:solidFill>
                  <a:schemeClr val="bg1"/>
                </a:solidFill>
                <a:latin typeface="+mj-lt"/>
              </a:rPr>
              <a:t>C</a:t>
            </a:r>
            <a:r>
              <a:rPr lang="zh-CN" altLang="en-US" sz="2400" dirty="0">
                <a:solidFill>
                  <a:schemeClr val="bg1"/>
                </a:solidFill>
                <a:latin typeface="+mj-lt"/>
              </a:rPr>
              <a:t>），鸟嘌呤（</a:t>
            </a:r>
            <a:r>
              <a:rPr lang="en-US" altLang="zh-CN" sz="2400" dirty="0">
                <a:solidFill>
                  <a:schemeClr val="bg1"/>
                </a:solidFill>
                <a:latin typeface="+mj-lt"/>
              </a:rPr>
              <a:t>G</a:t>
            </a:r>
            <a:r>
              <a:rPr lang="zh-CN" altLang="en-US" sz="2400" dirty="0">
                <a:solidFill>
                  <a:schemeClr val="bg1"/>
                </a:solidFill>
                <a:latin typeface="+mj-lt"/>
              </a:rPr>
              <a:t>），胸腺嘧啶（</a:t>
            </a:r>
            <a:r>
              <a:rPr lang="en-US" altLang="zh-CN" sz="2400" dirty="0">
                <a:solidFill>
                  <a:schemeClr val="bg1"/>
                </a:solidFill>
                <a:latin typeface="+mj-lt"/>
              </a:rPr>
              <a:t>T</a:t>
            </a:r>
            <a:r>
              <a:rPr lang="zh-CN" altLang="en-US" sz="2400" dirty="0">
                <a:solidFill>
                  <a:schemeClr val="bg1"/>
                </a:solidFill>
                <a:latin typeface="+mj-lt"/>
              </a:rPr>
              <a:t>）（或尿嘧啶中的</a:t>
            </a:r>
            <a:r>
              <a:rPr lang="en-US" altLang="zh-CN" sz="2400" dirty="0">
                <a:solidFill>
                  <a:schemeClr val="bg1"/>
                </a:solidFill>
                <a:latin typeface="+mj-lt"/>
              </a:rPr>
              <a:t>U RNA”</a:t>
            </a:r>
            <a:r>
              <a:rPr lang="zh-CN" altLang="en-US" sz="2400" dirty="0" smtClean="0">
                <a:solidFill>
                  <a:schemeClr val="bg1"/>
                </a:solidFill>
                <a:latin typeface="+mj-lt"/>
              </a:rPr>
              <a:t>。</a:t>
            </a:r>
            <a:r>
              <a:rPr lang="en-US" altLang="zh-CN" sz="2400" dirty="0" smtClean="0">
                <a:solidFill>
                  <a:schemeClr val="bg1"/>
                </a:solidFill>
                <a:latin typeface="+mj-lt"/>
              </a:rPr>
              <a:t>64</a:t>
            </a:r>
            <a:r>
              <a:rPr lang="zh-CN" altLang="en-US" sz="2400" dirty="0">
                <a:solidFill>
                  <a:schemeClr val="bg1"/>
                </a:solidFill>
                <a:latin typeface="+mj-lt"/>
              </a:rPr>
              <a:t>三联体（或三种基因字母所有可能的组合：</a:t>
            </a:r>
            <a:r>
              <a:rPr lang="en-US" altLang="zh-CN" sz="2400" dirty="0">
                <a:solidFill>
                  <a:schemeClr val="bg1"/>
                </a:solidFill>
                <a:latin typeface="+mj-lt"/>
              </a:rPr>
              <a:t>AAC</a:t>
            </a:r>
            <a:r>
              <a:rPr lang="zh-CN" altLang="en-US" sz="2400" dirty="0">
                <a:solidFill>
                  <a:schemeClr val="bg1"/>
                </a:solidFill>
                <a:latin typeface="+mj-lt"/>
              </a:rPr>
              <a:t>，</a:t>
            </a:r>
            <a:r>
              <a:rPr lang="en-US" altLang="zh-CN" sz="2400" dirty="0">
                <a:solidFill>
                  <a:schemeClr val="bg1"/>
                </a:solidFill>
                <a:latin typeface="+mj-lt"/>
              </a:rPr>
              <a:t>GCT</a:t>
            </a:r>
            <a:r>
              <a:rPr lang="zh-CN" altLang="en-US" sz="2400" dirty="0">
                <a:solidFill>
                  <a:schemeClr val="bg1"/>
                </a:solidFill>
                <a:latin typeface="+mj-lt"/>
              </a:rPr>
              <a:t>，</a:t>
            </a:r>
            <a:r>
              <a:rPr lang="en-US" altLang="zh-CN" sz="2400" dirty="0">
                <a:solidFill>
                  <a:schemeClr val="bg1"/>
                </a:solidFill>
                <a:latin typeface="+mj-lt"/>
              </a:rPr>
              <a:t>.....</a:t>
            </a:r>
            <a:r>
              <a:rPr lang="zh-CN" altLang="en-US" sz="2400" dirty="0">
                <a:solidFill>
                  <a:schemeClr val="bg1"/>
                </a:solidFill>
                <a:latin typeface="+mj-lt"/>
              </a:rPr>
              <a:t>）。它们编码了</a:t>
            </a:r>
            <a:r>
              <a:rPr lang="en-US" altLang="zh-CN" sz="2400" dirty="0">
                <a:solidFill>
                  <a:schemeClr val="bg1"/>
                </a:solidFill>
                <a:latin typeface="+mj-lt"/>
              </a:rPr>
              <a:t>20</a:t>
            </a:r>
            <a:r>
              <a:rPr lang="zh-CN" altLang="en-US" sz="2400" dirty="0">
                <a:solidFill>
                  <a:schemeClr val="bg1"/>
                </a:solidFill>
                <a:latin typeface="+mj-lt"/>
              </a:rPr>
              <a:t>种氨基酸，构成了蛋白质的原始结构顺序。</a:t>
            </a:r>
          </a:p>
        </p:txBody>
      </p:sp>
      <p:pic>
        <p:nvPicPr>
          <p:cNvPr id="6" name="Picture 5"/>
          <p:cNvPicPr>
            <a:picLocks noChangeAspect="1"/>
          </p:cNvPicPr>
          <p:nvPr/>
        </p:nvPicPr>
        <p:blipFill>
          <a:blip r:embed="rId2"/>
          <a:stretch>
            <a:fillRect/>
          </a:stretch>
        </p:blipFill>
        <p:spPr>
          <a:xfrm>
            <a:off x="2000610" y="4200672"/>
            <a:ext cx="8167739" cy="2646731"/>
          </a:xfrm>
          <a:prstGeom prst="rect">
            <a:avLst/>
          </a:prstGeom>
        </p:spPr>
      </p:pic>
    </p:spTree>
    <p:extLst>
      <p:ext uri="{BB962C8B-B14F-4D97-AF65-F5344CB8AC3E}">
        <p14:creationId xmlns:p14="http://schemas.microsoft.com/office/powerpoint/2010/main" val="360621716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4"/>
          <p:cNvSpPr/>
          <p:nvPr/>
        </p:nvSpPr>
        <p:spPr>
          <a:xfrm>
            <a:off x="0" y="5446643"/>
            <a:ext cx="12364278" cy="1411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Rectangle 3"/>
          <p:cNvSpPr/>
          <p:nvPr/>
        </p:nvSpPr>
        <p:spPr>
          <a:xfrm>
            <a:off x="7553737" y="39543"/>
            <a:ext cx="4605130" cy="5262979"/>
          </a:xfrm>
          <a:prstGeom prst="rect">
            <a:avLst/>
          </a:prstGeom>
          <a:solidFill>
            <a:schemeClr val="tx1"/>
          </a:solidFill>
          <a:ln>
            <a:noFill/>
          </a:ln>
        </p:spPr>
        <p:txBody>
          <a:bodyPr wrap="square">
            <a:spAutoFit/>
          </a:bodyPr>
          <a:lstStyle/>
          <a:p>
            <a:r>
              <a:rPr lang="zh-CN" altLang="en-US" sz="2400" dirty="0">
                <a:solidFill>
                  <a:schemeClr val="bg1"/>
                </a:solidFill>
              </a:rPr>
              <a:t>例如</a:t>
            </a:r>
            <a:r>
              <a:rPr lang="en-US" altLang="zh-CN" sz="2400" dirty="0">
                <a:solidFill>
                  <a:schemeClr val="bg1"/>
                </a:solidFill>
              </a:rPr>
              <a:t>,</a:t>
            </a:r>
            <a:r>
              <a:rPr lang="zh-CN" altLang="en-US" sz="2400" dirty="0">
                <a:solidFill>
                  <a:schemeClr val="bg1"/>
                </a:solidFill>
              </a:rPr>
              <a:t>古典全息术的应用技术之一的众多平面模板的副本的再生产技术</a:t>
            </a:r>
            <a:r>
              <a:rPr lang="en-US" altLang="zh-CN" sz="2400" dirty="0">
                <a:solidFill>
                  <a:schemeClr val="bg1"/>
                </a:solidFill>
              </a:rPr>
              <a:t>(Wenyon,1978)</a:t>
            </a:r>
            <a:r>
              <a:rPr lang="zh-CN" altLang="en-US" sz="2400" dirty="0">
                <a:solidFill>
                  <a:schemeClr val="bg1"/>
                </a:solidFill>
              </a:rPr>
              <a:t/>
            </a:r>
            <a:br>
              <a:rPr lang="zh-CN" altLang="en-US" sz="2400" dirty="0">
                <a:solidFill>
                  <a:schemeClr val="bg1"/>
                </a:solidFill>
              </a:rPr>
            </a:br>
            <a:r>
              <a:rPr lang="zh-CN" altLang="en-US" sz="2400" dirty="0">
                <a:solidFill>
                  <a:schemeClr val="bg1"/>
                </a:solidFill>
              </a:rPr>
              <a:t>在这种情况下</a:t>
            </a:r>
            <a:r>
              <a:rPr lang="en-US" altLang="zh-CN" sz="2400" dirty="0">
                <a:solidFill>
                  <a:schemeClr val="bg1"/>
                </a:solidFill>
              </a:rPr>
              <a:t>,</a:t>
            </a:r>
            <a:r>
              <a:rPr lang="zh-CN" altLang="en-US" sz="2400" dirty="0">
                <a:solidFill>
                  <a:schemeClr val="bg1"/>
                </a:solidFill>
              </a:rPr>
              <a:t>特殊全息操作技术使用</a:t>
            </a:r>
            <a:r>
              <a:rPr lang="en-US" altLang="zh-CN" sz="2400" dirty="0">
                <a:solidFill>
                  <a:schemeClr val="bg1"/>
                </a:solidFill>
              </a:rPr>
              <a:t>,</a:t>
            </a:r>
            <a:r>
              <a:rPr lang="zh-CN" altLang="en-US" sz="2400" dirty="0">
                <a:solidFill>
                  <a:schemeClr val="bg1"/>
                </a:solidFill>
              </a:rPr>
              <a:t>它的数学模拟标题为“两个函数的卷积”。如图，如果一个三角形图形被分成三个部分，那个这个图形最终会是</a:t>
            </a:r>
            <a:r>
              <a:rPr lang="en-US" altLang="zh-CN" sz="2400" dirty="0">
                <a:solidFill>
                  <a:schemeClr val="bg1"/>
                </a:solidFill>
              </a:rPr>
              <a:t>3</a:t>
            </a:r>
            <a:r>
              <a:rPr lang="zh-CN" altLang="en-US" sz="2400" dirty="0">
                <a:solidFill>
                  <a:schemeClr val="bg1"/>
                </a:solidFill>
              </a:rPr>
              <a:t>个三角形。</a:t>
            </a:r>
            <a:r>
              <a:rPr lang="en-US" altLang="zh-CN" sz="2400" dirty="0">
                <a:solidFill>
                  <a:schemeClr val="bg1"/>
                </a:solidFill>
              </a:rPr>
              <a:t/>
            </a:r>
            <a:br>
              <a:rPr lang="en-US" altLang="zh-CN" sz="2400" dirty="0">
                <a:solidFill>
                  <a:schemeClr val="bg1"/>
                </a:solidFill>
              </a:rPr>
            </a:br>
            <a:r>
              <a:rPr lang="zh-CN" altLang="en-US" sz="2400" dirty="0" smtClean="0">
                <a:solidFill>
                  <a:schemeClr val="bg1"/>
                </a:solidFill>
              </a:rPr>
              <a:t>逻</a:t>
            </a:r>
            <a:r>
              <a:rPr lang="zh-CN" altLang="en-US" sz="2400" dirty="0">
                <a:solidFill>
                  <a:schemeClr val="bg1"/>
                </a:solidFill>
              </a:rPr>
              <a:t>辑全息术中类似的复制品可通过两个</a:t>
            </a:r>
            <a:r>
              <a:rPr lang="en-US" altLang="zh-CN" sz="2400" dirty="0">
                <a:solidFill>
                  <a:schemeClr val="bg1"/>
                </a:solidFill>
              </a:rPr>
              <a:t>2n</a:t>
            </a:r>
            <a:r>
              <a:rPr lang="zh-CN" altLang="en-US" sz="2400" dirty="0">
                <a:solidFill>
                  <a:schemeClr val="bg1"/>
                </a:solidFill>
              </a:rPr>
              <a:t>维向量的二元卷积来模拟，这里有很多种不同的重复基因序列（这种重复的问题是实际遗传学</a:t>
            </a:r>
            <a:r>
              <a:rPr lang="zh-CN" altLang="en-US" sz="2400" dirty="0" smtClean="0">
                <a:solidFill>
                  <a:schemeClr val="bg1"/>
                </a:solidFill>
              </a:rPr>
              <a:t>）</a:t>
            </a:r>
            <a:endParaRPr lang="en-US" altLang="zh-CN" sz="2400" dirty="0" smtClean="0">
              <a:solidFill>
                <a:schemeClr val="bg1"/>
              </a:solidFill>
            </a:endParaRPr>
          </a:p>
          <a:p>
            <a:endParaRPr lang="en-US" altLang="zh-CN" sz="2400" dirty="0">
              <a:solidFill>
                <a:schemeClr val="bg1"/>
              </a:solidFill>
            </a:endParaRPr>
          </a:p>
        </p:txBody>
      </p:sp>
      <p:sp>
        <p:nvSpPr>
          <p:cNvPr id="32" name="矩形 31"/>
          <p:cNvSpPr/>
          <p:nvPr/>
        </p:nvSpPr>
        <p:spPr>
          <a:xfrm>
            <a:off x="22074" y="152225"/>
            <a:ext cx="7661616" cy="424732"/>
          </a:xfrm>
          <a:prstGeom prst="rect">
            <a:avLst/>
          </a:prstGeom>
        </p:spPr>
        <p:txBody>
          <a:bodyPr wrap="square">
            <a:spAutoFit/>
          </a:bodyPr>
          <a:lstStyle/>
          <a:p>
            <a:pPr>
              <a:lnSpc>
                <a:spcPct val="90000"/>
              </a:lnSpc>
              <a:buNone/>
              <a:defRPr/>
            </a:pPr>
            <a:endParaRPr lang="ru-RU" altLang="zh-CN" sz="2400" dirty="0">
              <a:solidFill>
                <a:srgbClr val="0F2B37"/>
              </a:solidFill>
            </a:endParaRPr>
          </a:p>
        </p:txBody>
      </p:sp>
      <p:sp>
        <p:nvSpPr>
          <p:cNvPr id="3" name="Rectangle 2"/>
          <p:cNvSpPr/>
          <p:nvPr/>
        </p:nvSpPr>
        <p:spPr>
          <a:xfrm>
            <a:off x="-1" y="39543"/>
            <a:ext cx="7414591" cy="5262979"/>
          </a:xfrm>
          <a:prstGeom prst="rect">
            <a:avLst/>
          </a:prstGeom>
        </p:spPr>
        <p:txBody>
          <a:bodyPr wrap="square">
            <a:spAutoFit/>
          </a:bodyPr>
          <a:lstStyle/>
          <a:p>
            <a:r>
              <a:rPr lang="en-US" altLang="zh-CN" sz="2400" dirty="0">
                <a:solidFill>
                  <a:schemeClr val="bg1"/>
                </a:solidFill>
              </a:rPr>
              <a:t>For example, one of applications of classical holography is a technological reproduction of numerous copies of flat templates </a:t>
            </a:r>
            <a:r>
              <a:rPr lang="ru-RU" altLang="zh-CN" sz="2400" dirty="0">
                <a:solidFill>
                  <a:schemeClr val="bg1"/>
                </a:solidFill>
              </a:rPr>
              <a:t>[Wenyon, 1978]</a:t>
            </a:r>
            <a:r>
              <a:rPr lang="en-US" altLang="zh-CN" sz="2400" dirty="0">
                <a:solidFill>
                  <a:schemeClr val="bg1"/>
                </a:solidFill>
              </a:rPr>
              <a:t>. In this case a special holographic operation is used, which has its analogue in mathematics under the title “convolution of two functions”. For example, if an image of a triangle is convoluted with images of three points, the result is an image of three triangles:</a:t>
            </a:r>
          </a:p>
          <a:p>
            <a:r>
              <a:rPr lang="en-US" altLang="zh-CN" sz="2400" dirty="0">
                <a:solidFill>
                  <a:schemeClr val="bg1"/>
                </a:solidFill>
              </a:rPr>
              <a:t>In the logical holography similar reproductions can be made by means of the dyadic convolution of two </a:t>
            </a:r>
            <a:r>
              <a:rPr lang="en-US" altLang="zh-CN" sz="2400" dirty="0" smtClean="0">
                <a:solidFill>
                  <a:schemeClr val="bg1"/>
                </a:solidFill>
              </a:rPr>
              <a:t>     2</a:t>
            </a:r>
            <a:r>
              <a:rPr lang="en-US" altLang="zh-CN" sz="2400" baseline="30000" dirty="0" smtClean="0">
                <a:solidFill>
                  <a:schemeClr val="bg1"/>
                </a:solidFill>
              </a:rPr>
              <a:t>n</a:t>
            </a:r>
            <a:r>
              <a:rPr lang="en-US" altLang="zh-CN" sz="2400" dirty="0">
                <a:solidFill>
                  <a:schemeClr val="bg1"/>
                </a:solidFill>
              </a:rPr>
              <a:t>-dimensional vectors to simulate many cases of different repetitions in genetic sequences (the problem of such repetitions is actual in genetics)  [</a:t>
            </a:r>
            <a:r>
              <a:rPr lang="en-US" altLang="zh-CN" sz="2400" dirty="0" err="1">
                <a:solidFill>
                  <a:schemeClr val="bg1"/>
                </a:solidFill>
              </a:rPr>
              <a:t>Petoukhov</a:t>
            </a:r>
            <a:r>
              <a:rPr lang="en-US" altLang="zh-CN" sz="2400" dirty="0">
                <a:solidFill>
                  <a:schemeClr val="bg1"/>
                </a:solidFill>
              </a:rPr>
              <a:t>, 2016, </a:t>
            </a:r>
            <a:r>
              <a:rPr lang="en-US" altLang="zh-CN" sz="2400" u="sng" dirty="0">
                <a:solidFill>
                  <a:schemeClr val="bg1"/>
                </a:solidFill>
              </a:rPr>
              <a:t>http://arxiv.org/abs/1102.3596</a:t>
            </a:r>
            <a:r>
              <a:rPr lang="en-US" altLang="zh-CN" sz="2400" dirty="0">
                <a:solidFill>
                  <a:schemeClr val="bg1"/>
                </a:solidFill>
              </a:rPr>
              <a:t> ]</a:t>
            </a:r>
            <a:endParaRPr lang="zh-CN" altLang="en-US" sz="2400" dirty="0">
              <a:solidFill>
                <a:schemeClr val="bg1"/>
              </a:solidFill>
            </a:endParaRPr>
          </a:p>
        </p:txBody>
      </p:sp>
      <p:pic>
        <p:nvPicPr>
          <p:cNvPr id="21" name="Picture 20"/>
          <p:cNvPicPr>
            <a:picLocks noChangeAspect="1"/>
          </p:cNvPicPr>
          <p:nvPr/>
        </p:nvPicPr>
        <p:blipFill>
          <a:blip r:embed="rId2"/>
          <a:stretch>
            <a:fillRect/>
          </a:stretch>
        </p:blipFill>
        <p:spPr>
          <a:xfrm>
            <a:off x="3070087" y="5714171"/>
            <a:ext cx="6756400" cy="876300"/>
          </a:xfrm>
          <a:prstGeom prst="rect">
            <a:avLst/>
          </a:prstGeom>
        </p:spPr>
      </p:pic>
    </p:spTree>
    <p:extLst>
      <p:ext uri="{BB962C8B-B14F-4D97-AF65-F5344CB8AC3E}">
        <p14:creationId xmlns:p14="http://schemas.microsoft.com/office/powerpoint/2010/main" val="320836802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2947917"/>
            <a:ext cx="12192000" cy="3910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p:cNvSpPr/>
          <p:nvPr/>
        </p:nvSpPr>
        <p:spPr>
          <a:xfrm>
            <a:off x="22074" y="152225"/>
            <a:ext cx="7678889" cy="3083921"/>
          </a:xfrm>
          <a:prstGeom prst="rect">
            <a:avLst/>
          </a:prstGeom>
        </p:spPr>
        <p:txBody>
          <a:bodyPr wrap="square">
            <a:spAutoFit/>
          </a:bodyPr>
          <a:lstStyle/>
          <a:p>
            <a:pPr algn="dist">
              <a:lnSpc>
                <a:spcPct val="90000"/>
              </a:lnSpc>
              <a:buNone/>
              <a:defRPr/>
            </a:pPr>
            <a:r>
              <a:rPr lang="en-US" altLang="zh-CN" sz="2800" b="1" dirty="0" smtClean="0">
                <a:solidFill>
                  <a:srgbClr val="0F2B37"/>
                </a:solidFill>
              </a:rPr>
              <a:t>    </a:t>
            </a:r>
            <a:r>
              <a:rPr lang="en-US" altLang="zh-CN" sz="2800" dirty="0" smtClean="0"/>
              <a:t>Another </a:t>
            </a:r>
            <a:r>
              <a:rPr lang="en-US" altLang="zh-CN" sz="2800" dirty="0"/>
              <a:t>example of application of math of the logical holography on dyadic groups of binary numbers is our model of the zipper-like reproduction of DNA (see details in [</a:t>
            </a:r>
            <a:r>
              <a:rPr lang="en-US" altLang="zh-CN" sz="2800" dirty="0" err="1"/>
              <a:t>Petoukhov</a:t>
            </a:r>
            <a:r>
              <a:rPr lang="en-US" altLang="zh-CN" sz="2800" dirty="0"/>
              <a:t>, 2016, </a:t>
            </a:r>
            <a:r>
              <a:rPr lang="en-US" altLang="zh-CN" sz="2800" u="sng" dirty="0"/>
              <a:t>http://arxiv.org/abs/1102.3596</a:t>
            </a:r>
            <a:r>
              <a:rPr lang="en-US" altLang="zh-CN" sz="2800" dirty="0"/>
              <a:t> ]):</a:t>
            </a:r>
            <a:br>
              <a:rPr lang="en-US" altLang="zh-CN" sz="2800" dirty="0"/>
            </a:br>
            <a:r>
              <a:rPr lang="en-US" altLang="zh-CN" sz="2800" dirty="0"/>
              <a:t/>
            </a:r>
            <a:br>
              <a:rPr lang="en-US" altLang="zh-CN" sz="2800" dirty="0"/>
            </a:br>
            <a:r>
              <a:rPr lang="en-US" altLang="zh-CN" sz="2400" dirty="0"/>
              <a:t/>
            </a:r>
            <a:br>
              <a:rPr lang="en-US" altLang="zh-CN" sz="2400" dirty="0"/>
            </a:br>
            <a:endParaRPr lang="ru-RU" altLang="zh-CN" sz="2400" dirty="0">
              <a:solidFill>
                <a:srgbClr val="0F2B37"/>
              </a:solidFill>
            </a:endParaRPr>
          </a:p>
        </p:txBody>
      </p:sp>
      <p:sp>
        <p:nvSpPr>
          <p:cNvPr id="33" name="矩形 32"/>
          <p:cNvSpPr/>
          <p:nvPr/>
        </p:nvSpPr>
        <p:spPr>
          <a:xfrm>
            <a:off x="8412066" y="306844"/>
            <a:ext cx="3608484" cy="1908215"/>
          </a:xfrm>
          <a:prstGeom prst="rect">
            <a:avLst/>
          </a:prstGeom>
          <a:ln>
            <a:solidFill>
              <a:schemeClr val="accent1">
                <a:lumMod val="20000"/>
                <a:lumOff val="80000"/>
              </a:schemeClr>
            </a:solidFill>
          </a:ln>
        </p:spPr>
        <p:txBody>
          <a:bodyPr wrap="square">
            <a:spAutoFit/>
          </a:bodyPr>
          <a:lstStyle/>
          <a:p>
            <a:r>
              <a:rPr lang="zh-CN" altLang="en-US" sz="2400" dirty="0">
                <a:solidFill>
                  <a:schemeClr val="bg1"/>
                </a:solidFill>
              </a:rPr>
              <a:t>另外一个关于二元组二进制数的数学逻辑全息术应用的例子，</a:t>
            </a:r>
            <a:r>
              <a:rPr lang="en-US" altLang="zh-CN" sz="2400" dirty="0">
                <a:solidFill>
                  <a:schemeClr val="bg1"/>
                </a:solidFill>
              </a:rPr>
              <a:t>DNA</a:t>
            </a:r>
            <a:r>
              <a:rPr lang="zh-CN" altLang="en-US" sz="2400" dirty="0">
                <a:solidFill>
                  <a:schemeClr val="bg1"/>
                </a:solidFill>
              </a:rPr>
              <a:t>就像拉链模型一样复制。。</a:t>
            </a:r>
          </a:p>
          <a:p>
            <a:endParaRPr lang="zh-CN" altLang="zh-CN" sz="2200" b="1" dirty="0">
              <a:solidFill>
                <a:schemeClr val="bg1"/>
              </a:solidFill>
              <a:latin typeface="+mj-lt"/>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744883" y="3236146"/>
            <a:ext cx="6400800" cy="3314095"/>
          </a:xfrm>
          <a:prstGeom prst="rect">
            <a:avLst/>
          </a:prstGeom>
          <a:noFill/>
          <a:ln>
            <a:noFill/>
          </a:ln>
        </p:spPr>
      </p:pic>
    </p:spTree>
    <p:extLst>
      <p:ext uri="{BB962C8B-B14F-4D97-AF65-F5344CB8AC3E}">
        <p14:creationId xmlns:p14="http://schemas.microsoft.com/office/powerpoint/2010/main" val="68815856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7315200" y="0"/>
            <a:ext cx="48767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2400" dirty="0"/>
              <a:t>此外</a:t>
            </a:r>
            <a:r>
              <a:rPr lang="en-US" altLang="zh-CN" sz="2400" dirty="0"/>
              <a:t>,</a:t>
            </a:r>
            <a:r>
              <a:rPr lang="zh-CN" altLang="en-US" sz="2400" dirty="0"/>
              <a:t>沃尔什函数和二元组都是基于“布尔函数的光谱逻辑系统”。它允许创建具有丰富特性的人工智慧数字设备</a:t>
            </a:r>
            <a:r>
              <a:rPr lang="en-US" altLang="zh-CN" sz="2400" dirty="0"/>
              <a:t>:</a:t>
            </a:r>
            <a:r>
              <a:rPr lang="zh-CN" altLang="en-US" sz="2400" dirty="0"/>
              <a:t>错误检测和校正</a:t>
            </a:r>
            <a:r>
              <a:rPr lang="en-US" altLang="zh-CN" sz="2400" dirty="0"/>
              <a:t>;</a:t>
            </a:r>
            <a:r>
              <a:rPr lang="zh-CN" altLang="en-US" sz="2400" dirty="0"/>
              <a:t>外部环境</a:t>
            </a:r>
            <a:r>
              <a:rPr lang="en-US" altLang="zh-CN" sz="2400" dirty="0"/>
              <a:t>,</a:t>
            </a:r>
            <a:r>
              <a:rPr lang="zh-CN" altLang="en-US" sz="2400" dirty="0"/>
              <a:t>适应；培训课程工作</a:t>
            </a:r>
            <a:r>
              <a:rPr lang="en-US" altLang="zh-CN" sz="2400" dirty="0"/>
              <a:t>,</a:t>
            </a:r>
            <a:r>
              <a:rPr lang="zh-CN" altLang="en-US" sz="2400" dirty="0"/>
              <a:t>其他数字设备之间的互动等。</a:t>
            </a:r>
          </a:p>
          <a:p>
            <a:r>
              <a:rPr lang="zh-CN" altLang="en-US" sz="2400" dirty="0"/>
              <a:t>为了与</a:t>
            </a:r>
            <a:r>
              <a:rPr lang="en-US" altLang="zh-CN" sz="2400" dirty="0" err="1"/>
              <a:t>geno</a:t>
            </a:r>
            <a:r>
              <a:rPr lang="en-US" altLang="zh-CN" sz="2400" dirty="0"/>
              <a:t>-logic </a:t>
            </a:r>
            <a:r>
              <a:rPr lang="zh-CN" altLang="en-US" sz="2400" dirty="0"/>
              <a:t>编码原则相连接，我们建议使用特殊数学“基因谱逻辑”。根据这一原则</a:t>
            </a:r>
            <a:r>
              <a:rPr lang="en-US" altLang="zh-CN" sz="2400" dirty="0"/>
              <a:t>,</a:t>
            </a:r>
            <a:r>
              <a:rPr lang="zh-CN" altLang="en-US" sz="2400" dirty="0"/>
              <a:t>生物体不仅拥有基因编码的蛋白质氨基酸序列</a:t>
            </a:r>
            <a:r>
              <a:rPr lang="en-US" altLang="zh-CN" sz="2400" dirty="0"/>
              <a:t>,</a:t>
            </a:r>
            <a:r>
              <a:rPr lang="zh-CN" altLang="en-US" sz="2400" dirty="0"/>
              <a:t>而且还有另外一种编码，它可以转换连锁遗传算法流程， </a:t>
            </a:r>
            <a:r>
              <a:rPr lang="en-US" altLang="zh-CN" sz="2400" dirty="0"/>
              <a:t>(</a:t>
            </a:r>
            <a:r>
              <a:rPr lang="zh-CN" altLang="en-US" sz="2400" dirty="0"/>
              <a:t>类比并行存在电脑的软件和硬件</a:t>
            </a:r>
            <a:r>
              <a:rPr lang="en-US" altLang="zh-CN" sz="2400" dirty="0"/>
              <a:t>)</a:t>
            </a:r>
            <a:r>
              <a:rPr lang="zh-CN" altLang="en-US" sz="2400" dirty="0"/>
              <a:t>。</a:t>
            </a:r>
          </a:p>
        </p:txBody>
      </p:sp>
      <p:sp>
        <p:nvSpPr>
          <p:cNvPr id="32" name="矩形 31"/>
          <p:cNvSpPr/>
          <p:nvPr/>
        </p:nvSpPr>
        <p:spPr>
          <a:xfrm>
            <a:off x="22075" y="152225"/>
            <a:ext cx="7293125" cy="6370975"/>
          </a:xfrm>
          <a:prstGeom prst="rect">
            <a:avLst/>
          </a:prstGeom>
        </p:spPr>
        <p:txBody>
          <a:bodyPr wrap="square">
            <a:spAutoFit/>
          </a:bodyPr>
          <a:lstStyle/>
          <a:p>
            <a:r>
              <a:rPr lang="en-US" altLang="zh-CN" sz="2400" dirty="0" smtClean="0"/>
              <a:t> In addition, Walsh functions and dyadic groups are the base of so called “spectral logic of systems of Boolean functions”, which allows creating digital devices with rich properties of </a:t>
            </a:r>
            <a:r>
              <a:rPr lang="en-US" altLang="zh-CN" sz="2400" b="1" dirty="0" smtClean="0"/>
              <a:t>artificial intellect</a:t>
            </a:r>
            <a:r>
              <a:rPr lang="en-US" altLang="zh-CN" sz="2400" dirty="0" smtClean="0"/>
              <a:t>: a detection and correction of errors; an adaptation to the external environment; a training in a course of work; interactions with other digital devices, etc.</a:t>
            </a:r>
          </a:p>
          <a:p>
            <a:r>
              <a:rPr lang="en-US" altLang="zh-CN" sz="2400" dirty="0" smtClean="0"/>
              <a:t>    </a:t>
            </a:r>
            <a:r>
              <a:rPr lang="en-US" altLang="zh-CN" sz="2400" dirty="0"/>
              <a:t>We propose using of special mathematics of the “genetic spectral logic” in biology in connection with our </a:t>
            </a:r>
            <a:r>
              <a:rPr lang="en-US" altLang="zh-CN" sz="2400" b="1" dirty="0">
                <a:solidFill>
                  <a:srgbClr val="FF0000"/>
                </a:solidFill>
              </a:rPr>
              <a:t>doctrine of the </a:t>
            </a:r>
            <a:r>
              <a:rPr lang="en-US" altLang="zh-CN" sz="2400" b="1" dirty="0" err="1">
                <a:solidFill>
                  <a:srgbClr val="FF0000"/>
                </a:solidFill>
              </a:rPr>
              <a:t>geno</a:t>
            </a:r>
            <a:r>
              <a:rPr lang="en-US" altLang="zh-CN" sz="2400" b="1" dirty="0">
                <a:solidFill>
                  <a:srgbClr val="FF0000"/>
                </a:solidFill>
              </a:rPr>
              <a:t>-logic code</a:t>
            </a:r>
            <a:r>
              <a:rPr lang="en-US" altLang="zh-CN" sz="2400" dirty="0"/>
              <a:t>. According to this doctrine, living bodies possess not only the genetic code of protein sequences of amino acids, but also </a:t>
            </a:r>
            <a:r>
              <a:rPr lang="en-US" altLang="zh-CN" sz="2400" b="1" dirty="0"/>
              <a:t>another kind of coding</a:t>
            </a:r>
            <a:r>
              <a:rPr lang="en-US" altLang="zh-CN" sz="2400" dirty="0"/>
              <a:t>, which </a:t>
            </a:r>
            <a:r>
              <a:rPr lang="en-US" altLang="zh-CN" sz="2400" dirty="0" smtClean="0"/>
              <a:t>allows </a:t>
            </a:r>
            <a:r>
              <a:rPr lang="en-US" altLang="zh-CN" sz="2400" dirty="0"/>
              <a:t>transferring inherited algorithmic processes along chain of generations</a:t>
            </a:r>
            <a:r>
              <a:rPr lang="ru-RU" altLang="zh-CN" sz="2400" dirty="0"/>
              <a:t> (</a:t>
            </a:r>
            <a:r>
              <a:rPr lang="en-US" altLang="zh-CN" sz="2400" dirty="0"/>
              <a:t>by analogy with a parallel existence of </a:t>
            </a:r>
            <a:r>
              <a:rPr lang="en-US" altLang="zh-CN" sz="2400" dirty="0" smtClean="0"/>
              <a:t>Hardware </a:t>
            </a:r>
            <a:r>
              <a:rPr lang="en-US" altLang="zh-CN" sz="2400" dirty="0"/>
              <a:t>and </a:t>
            </a:r>
            <a:r>
              <a:rPr lang="en-US" altLang="zh-CN" sz="2400" dirty="0" smtClean="0"/>
              <a:t>Software </a:t>
            </a:r>
            <a:r>
              <a:rPr lang="en-US" altLang="zh-CN" sz="2400" dirty="0"/>
              <a:t>in computers).</a:t>
            </a:r>
            <a:r>
              <a:rPr lang="zh-CN" altLang="en-US" sz="2400" dirty="0"/>
              <a:t/>
            </a:r>
            <a:br>
              <a:rPr lang="zh-CN" altLang="en-US" sz="2400" dirty="0"/>
            </a:br>
            <a:endParaRPr lang="ru-RU" altLang="zh-CN" sz="2400" dirty="0">
              <a:solidFill>
                <a:srgbClr val="0F2B37"/>
              </a:solidFill>
            </a:endParaRPr>
          </a:p>
        </p:txBody>
      </p:sp>
    </p:spTree>
    <p:extLst>
      <p:ext uri="{BB962C8B-B14F-4D97-AF65-F5344CB8AC3E}">
        <p14:creationId xmlns:p14="http://schemas.microsoft.com/office/powerpoint/2010/main" val="347991400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7874758" y="0"/>
            <a:ext cx="431724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矩形 22"/>
          <p:cNvSpPr/>
          <p:nvPr/>
        </p:nvSpPr>
        <p:spPr>
          <a:xfrm>
            <a:off x="40945" y="14361"/>
            <a:ext cx="7697336" cy="6823406"/>
          </a:xfrm>
          <a:prstGeom prst="rect">
            <a:avLst/>
          </a:prstGeom>
        </p:spPr>
        <p:txBody>
          <a:bodyPr wrap="square">
            <a:spAutoFit/>
          </a:bodyPr>
          <a:lstStyle/>
          <a:p>
            <a:pPr>
              <a:lnSpc>
                <a:spcPct val="90000"/>
              </a:lnSpc>
              <a:buNone/>
              <a:defRPr/>
            </a:pPr>
            <a:r>
              <a:rPr lang="en-US" altLang="zh-CN" sz="2700"/>
              <a:t> </a:t>
            </a:r>
            <a:r>
              <a:rPr lang="en-US" altLang="zh-CN" sz="2700" smtClean="0"/>
              <a:t>    E.Schrodinger</a:t>
            </a:r>
            <a:r>
              <a:rPr lang="en-US" altLang="zh-CN" sz="2700" dirty="0" smtClean="0"/>
              <a:t> </a:t>
            </a:r>
            <a:r>
              <a:rPr lang="en-US" altLang="zh-CN" sz="2700" dirty="0"/>
              <a:t>(1944) noted: “</a:t>
            </a:r>
            <a:r>
              <a:rPr lang="ru-RU" altLang="zh-CN" sz="2700" dirty="0"/>
              <a:t>from all we have learnt about the structure of living matter, </a:t>
            </a:r>
            <a:r>
              <a:rPr lang="ru-RU" altLang="zh-CN" sz="2700" b="1" dirty="0">
                <a:solidFill>
                  <a:srgbClr val="FF0000"/>
                </a:solidFill>
              </a:rPr>
              <a:t>we must be prepared to find it working in a manner that cannot be reduced to the ordinary laws of physics</a:t>
            </a:r>
            <a:r>
              <a:rPr lang="ru-RU" altLang="zh-CN" sz="2700" dirty="0"/>
              <a:t>… because the construction is different from an anything we have yet tested in the physical laboratory».</a:t>
            </a:r>
            <a:r>
              <a:rPr lang="en-US" altLang="zh-CN" sz="2700" dirty="0"/>
              <a:t> </a:t>
            </a:r>
            <a:endParaRPr lang="en-US" altLang="zh-CN" sz="2700" dirty="0" smtClean="0"/>
          </a:p>
          <a:p>
            <a:pPr>
              <a:lnSpc>
                <a:spcPct val="90000"/>
              </a:lnSpc>
              <a:buNone/>
              <a:defRPr/>
            </a:pPr>
            <a:r>
              <a:rPr lang="en-US" altLang="zh-CN" sz="2700" dirty="0"/>
              <a:t> For comparison, biological enzymes are millions of times more effective than catalysts in laboratory. What makes the enzyme for 1 second, a conventional catalyst can make only for 200,000 years. We believe that such inherited efficiency of enzymes in biological bodies is defined not only by laws of physics, but also by algebra-logical algorithms of the </a:t>
            </a:r>
            <a:r>
              <a:rPr lang="en-US" altLang="zh-CN" sz="2700" dirty="0" err="1"/>
              <a:t>geno</a:t>
            </a:r>
            <a:r>
              <a:rPr lang="en-US" altLang="zh-CN" sz="2700" dirty="0"/>
              <a:t>-logic coding, and therefore - in accordance with Schrodinger - this efficiency cannot be reduced to the ordinary laws of physics.</a:t>
            </a:r>
            <a:endParaRPr lang="ru-RU" altLang="zh-CN" sz="2700" dirty="0">
              <a:solidFill>
                <a:srgbClr val="0F2B37"/>
              </a:solidFill>
            </a:endParaRPr>
          </a:p>
        </p:txBody>
      </p:sp>
      <p:sp>
        <p:nvSpPr>
          <p:cNvPr id="26" name="矩形 25"/>
          <p:cNvSpPr/>
          <p:nvPr/>
        </p:nvSpPr>
        <p:spPr>
          <a:xfrm>
            <a:off x="7861109" y="232726"/>
            <a:ext cx="4317241" cy="6740307"/>
          </a:xfrm>
          <a:prstGeom prst="rect">
            <a:avLst/>
          </a:prstGeom>
        </p:spPr>
        <p:txBody>
          <a:bodyPr wrap="square">
            <a:spAutoFit/>
          </a:bodyPr>
          <a:lstStyle/>
          <a:p>
            <a:r>
              <a:rPr lang="en-US" altLang="zh-CN" sz="2400" dirty="0" err="1">
                <a:solidFill>
                  <a:schemeClr val="bg1"/>
                </a:solidFill>
              </a:rPr>
              <a:t>E.Schrodinger</a:t>
            </a:r>
            <a:r>
              <a:rPr lang="en-US" altLang="zh-CN" sz="2400" dirty="0">
                <a:solidFill>
                  <a:schemeClr val="bg1"/>
                </a:solidFill>
              </a:rPr>
              <a:t> (1944)</a:t>
            </a:r>
            <a:r>
              <a:rPr lang="zh-CN" altLang="en-US" sz="2400" dirty="0">
                <a:solidFill>
                  <a:schemeClr val="bg1"/>
                </a:solidFill>
              </a:rPr>
              <a:t>指出：从我们已经了解的生物物质结构</a:t>
            </a:r>
            <a:r>
              <a:rPr lang="en-US" altLang="zh-CN" sz="2400" dirty="0">
                <a:solidFill>
                  <a:schemeClr val="bg1"/>
                </a:solidFill>
              </a:rPr>
              <a:t>,</a:t>
            </a:r>
            <a:r>
              <a:rPr lang="zh-CN" altLang="en-US" sz="2400" dirty="0">
                <a:solidFill>
                  <a:schemeClr val="bg1"/>
                </a:solidFill>
              </a:rPr>
              <a:t>我们必须找到它工作的方式，但这不能减少普通物理定律。因为这里与我们在实验室中已经测试的结构都是不同的。</a:t>
            </a:r>
          </a:p>
          <a:p>
            <a:r>
              <a:rPr lang="zh-CN" altLang="en-US" sz="2400" dirty="0">
                <a:solidFill>
                  <a:schemeClr val="bg1"/>
                </a:solidFill>
              </a:rPr>
              <a:t>相比之下，生物酶比实验室里的酶的数百万倍还有效。为什么使用酶产生的作用只能是一秒，但传统的催化剂却可以是</a:t>
            </a:r>
            <a:r>
              <a:rPr lang="en-US" altLang="zh-CN" sz="2400" dirty="0">
                <a:solidFill>
                  <a:schemeClr val="bg1"/>
                </a:solidFill>
              </a:rPr>
              <a:t>20</a:t>
            </a:r>
            <a:r>
              <a:rPr lang="zh-CN" altLang="en-US" sz="2400" dirty="0">
                <a:solidFill>
                  <a:schemeClr val="bg1"/>
                </a:solidFill>
              </a:rPr>
              <a:t>万年呢？我们相信</a:t>
            </a:r>
            <a:r>
              <a:rPr lang="en-US" altLang="zh-CN" sz="2400" dirty="0">
                <a:solidFill>
                  <a:schemeClr val="bg1"/>
                </a:solidFill>
              </a:rPr>
              <a:t>,</a:t>
            </a:r>
            <a:r>
              <a:rPr lang="zh-CN" altLang="en-US" sz="2400" dirty="0">
                <a:solidFill>
                  <a:schemeClr val="bg1"/>
                </a:solidFill>
              </a:rPr>
              <a:t>这种酶在生物体内遗传效率的定义不仅是物理定律</a:t>
            </a:r>
            <a:r>
              <a:rPr lang="en-US" altLang="zh-CN" sz="2400" dirty="0">
                <a:solidFill>
                  <a:schemeClr val="bg1"/>
                </a:solidFill>
              </a:rPr>
              <a:t>,</a:t>
            </a:r>
            <a:r>
              <a:rPr lang="zh-CN" altLang="en-US" sz="2400" dirty="0">
                <a:solidFill>
                  <a:schemeClr val="bg1"/>
                </a:solidFill>
              </a:rPr>
              <a:t>也是</a:t>
            </a:r>
            <a:r>
              <a:rPr lang="en-US" altLang="zh-CN" sz="2400" dirty="0" err="1">
                <a:solidFill>
                  <a:schemeClr val="bg1"/>
                </a:solidFill>
              </a:rPr>
              <a:t>geno</a:t>
            </a:r>
            <a:r>
              <a:rPr lang="en-US" altLang="zh-CN" sz="2400" dirty="0">
                <a:solidFill>
                  <a:schemeClr val="bg1"/>
                </a:solidFill>
              </a:rPr>
              <a:t>-logic</a:t>
            </a:r>
            <a:r>
              <a:rPr lang="zh-CN" altLang="en-US" sz="2400" dirty="0">
                <a:solidFill>
                  <a:schemeClr val="bg1"/>
                </a:solidFill>
              </a:rPr>
              <a:t>编码的 </a:t>
            </a:r>
            <a:r>
              <a:rPr lang="en-US" altLang="zh-CN" sz="2400" dirty="0">
                <a:solidFill>
                  <a:schemeClr val="bg1"/>
                </a:solidFill>
              </a:rPr>
              <a:t>algebra-logical</a:t>
            </a:r>
            <a:r>
              <a:rPr lang="zh-CN" altLang="en-US" sz="2400" dirty="0">
                <a:solidFill>
                  <a:schemeClr val="bg1"/>
                </a:solidFill>
              </a:rPr>
              <a:t>算法定律。因此，按照</a:t>
            </a:r>
            <a:r>
              <a:rPr lang="en-US" altLang="zh-CN" sz="2400" dirty="0">
                <a:solidFill>
                  <a:schemeClr val="bg1"/>
                </a:solidFill>
              </a:rPr>
              <a:t>Schrodinger </a:t>
            </a:r>
            <a:r>
              <a:rPr lang="zh-CN" altLang="en-US" sz="2400" dirty="0">
                <a:solidFill>
                  <a:schemeClr val="bg1"/>
                </a:solidFill>
              </a:rPr>
              <a:t>，这里的有效性不会减少普通的物理定律。</a:t>
            </a:r>
            <a:br>
              <a:rPr lang="zh-CN" altLang="en-US" sz="2400" dirty="0">
                <a:solidFill>
                  <a:schemeClr val="bg1"/>
                </a:solidFill>
              </a:rPr>
            </a:br>
            <a:endParaRPr lang="zh-CN" altLang="en-US" sz="2400" dirty="0"/>
          </a:p>
        </p:txBody>
      </p:sp>
    </p:spTree>
    <p:extLst>
      <p:ext uri="{BB962C8B-B14F-4D97-AF65-F5344CB8AC3E}">
        <p14:creationId xmlns:p14="http://schemas.microsoft.com/office/powerpoint/2010/main" val="906394680"/>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3617843"/>
            <a:ext cx="12192000" cy="32401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2800" dirty="0"/>
              <a:t>如果人类掌握了关于</a:t>
            </a:r>
            <a:r>
              <a:rPr lang="en-US" altLang="zh-CN" sz="2800" dirty="0" err="1"/>
              <a:t>geno</a:t>
            </a:r>
            <a:r>
              <a:rPr lang="en-US" altLang="zh-CN" sz="2800" dirty="0"/>
              <a:t>-logic </a:t>
            </a:r>
            <a:r>
              <a:rPr lang="zh-CN" altLang="en-US" sz="2800" dirty="0"/>
              <a:t>编码方面生物学知识，并应用于工业化需求，几乎所有的行业都会发生巨大的提升：药物，食品行业，建筑材料行业等等。让我们拭目以非。</a:t>
            </a:r>
            <a:r>
              <a:rPr lang="en-US" altLang="zh-CN" sz="2800" dirty="0"/>
              <a:t/>
            </a:r>
            <a:br>
              <a:rPr lang="en-US" altLang="zh-CN" sz="2800" dirty="0"/>
            </a:br>
            <a:endParaRPr lang="zh-CN" altLang="en-US" sz="2800" dirty="0"/>
          </a:p>
        </p:txBody>
      </p:sp>
      <p:sp>
        <p:nvSpPr>
          <p:cNvPr id="32" name="矩形 31"/>
          <p:cNvSpPr/>
          <p:nvPr/>
        </p:nvSpPr>
        <p:spPr>
          <a:xfrm>
            <a:off x="0" y="589547"/>
            <a:ext cx="13077700" cy="2308324"/>
          </a:xfrm>
          <a:prstGeom prst="rect">
            <a:avLst/>
          </a:prstGeom>
        </p:spPr>
        <p:txBody>
          <a:bodyPr wrap="square">
            <a:spAutoFit/>
          </a:bodyPr>
          <a:lstStyle/>
          <a:p>
            <a:pPr>
              <a:lnSpc>
                <a:spcPct val="90000"/>
              </a:lnSpc>
              <a:buNone/>
              <a:defRPr/>
            </a:pPr>
            <a:r>
              <a:rPr lang="en-US" altLang="zh-CN" sz="3200" b="1" dirty="0" smtClean="0">
                <a:solidFill>
                  <a:srgbClr val="0F2B37"/>
                </a:solidFill>
              </a:rPr>
              <a:t>        </a:t>
            </a:r>
            <a:r>
              <a:rPr lang="en-US" altLang="zh-CN" sz="3200" dirty="0"/>
              <a:t>If mankind masters the biological technology of the </a:t>
            </a:r>
            <a:r>
              <a:rPr lang="en-US" altLang="zh-CN" sz="3200" dirty="0" err="1"/>
              <a:t>geno</a:t>
            </a:r>
            <a:r>
              <a:rPr lang="en-US" altLang="zh-CN" sz="3200" dirty="0"/>
              <a:t>-logic coding for industrial needs, almost all industry will be dramatically improved: medicine, industry of food, industry of building materials, </a:t>
            </a:r>
            <a:endParaRPr lang="en-US" altLang="zh-CN" sz="3200" dirty="0" smtClean="0"/>
          </a:p>
          <a:p>
            <a:pPr>
              <a:lnSpc>
                <a:spcPct val="90000"/>
              </a:lnSpc>
              <a:buNone/>
              <a:defRPr/>
            </a:pPr>
            <a:r>
              <a:rPr lang="en-US" altLang="zh-CN" sz="3200" dirty="0" smtClean="0"/>
              <a:t>etc</a:t>
            </a:r>
            <a:r>
              <a:rPr lang="en-US" altLang="zh-CN" sz="3200" dirty="0"/>
              <a:t>. Let‘s go </a:t>
            </a:r>
            <a:r>
              <a:rPr lang="en-US" altLang="zh-CN" sz="3200" dirty="0" smtClean="0"/>
              <a:t>ahead.</a:t>
            </a:r>
            <a:r>
              <a:rPr lang="en-US" altLang="zh-CN" sz="3200" dirty="0"/>
              <a:t/>
            </a:r>
            <a:br>
              <a:rPr lang="en-US" altLang="zh-CN" sz="3200" dirty="0"/>
            </a:br>
            <a:endParaRPr lang="ru-RU" altLang="zh-CN" sz="3200" dirty="0">
              <a:solidFill>
                <a:srgbClr val="0F2B37"/>
              </a:solidFill>
            </a:endParaRPr>
          </a:p>
        </p:txBody>
      </p:sp>
    </p:spTree>
    <p:extLst>
      <p:ext uri="{BB962C8B-B14F-4D97-AF65-F5344CB8AC3E}">
        <p14:creationId xmlns:p14="http://schemas.microsoft.com/office/powerpoint/2010/main" val="175478122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3924301"/>
            <a:ext cx="12192000" cy="2933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2400" dirty="0"/>
              <a:t>个性</a:t>
            </a:r>
            <a:r>
              <a:rPr lang="zh-CN" altLang="en-US" sz="2400" dirty="0" smtClean="0"/>
              <a:t>化遗</a:t>
            </a:r>
            <a:r>
              <a:rPr lang="zh-CN" altLang="en-US" sz="2400" dirty="0"/>
              <a:t>传学和</a:t>
            </a:r>
            <a:r>
              <a:rPr lang="en-US" altLang="zh-CN" sz="2400" dirty="0" err="1"/>
              <a:t>geno</a:t>
            </a:r>
            <a:r>
              <a:rPr lang="en-US" altLang="zh-CN" sz="2400" dirty="0"/>
              <a:t>-logic</a:t>
            </a:r>
            <a:r>
              <a:rPr lang="zh-CN" altLang="en-US" sz="2400" dirty="0"/>
              <a:t>药物</a:t>
            </a:r>
            <a:r>
              <a:rPr lang="zh-CN" altLang="en-US" sz="2400" b="1" dirty="0">
                <a:latin typeface="Times New Roman" charset="0"/>
                <a:cs typeface="Times New Roman" charset="0"/>
              </a:rPr>
              <a:t>。</a:t>
            </a:r>
            <a:r>
              <a:rPr lang="zh-CN" altLang="en-US" sz="2400" dirty="0"/>
              <a:t>美国 </a:t>
            </a:r>
            <a:r>
              <a:rPr lang="en-US" altLang="zh-CN" sz="2400" dirty="0"/>
              <a:t>《</a:t>
            </a:r>
            <a:r>
              <a:rPr lang="zh-CN" altLang="en-US" sz="2400" dirty="0"/>
              <a:t>时代</a:t>
            </a:r>
            <a:r>
              <a:rPr lang="en-US" altLang="zh-CN" sz="2400" dirty="0"/>
              <a:t>》</a:t>
            </a:r>
            <a:r>
              <a:rPr lang="zh-CN" altLang="en-US" sz="2400" dirty="0"/>
              <a:t>杂志于</a:t>
            </a:r>
            <a:r>
              <a:rPr lang="en-US" altLang="zh-CN" sz="2400" dirty="0"/>
              <a:t>2008</a:t>
            </a:r>
            <a:r>
              <a:rPr lang="zh-CN" altLang="en-US" sz="2400" dirty="0"/>
              <a:t>年出版了一系列</a:t>
            </a:r>
            <a:r>
              <a:rPr lang="en-US" altLang="zh-CN" sz="2400" dirty="0"/>
              <a:t>«</a:t>
            </a:r>
            <a:r>
              <a:rPr lang="zh-CN" altLang="en-US" sz="2400" dirty="0"/>
              <a:t>年度最佳创新</a:t>
            </a:r>
            <a:r>
              <a:rPr lang="en-US" altLang="zh-CN" sz="2400" dirty="0"/>
              <a:t>»</a:t>
            </a:r>
            <a:r>
              <a:rPr lang="ru-RU" altLang="zh-CN" sz="2400" dirty="0">
                <a:latin typeface="Times New Roman" charset="0"/>
                <a:cs typeface="Times New Roman" charset="0"/>
              </a:rPr>
              <a:t> </a:t>
            </a:r>
            <a:r>
              <a:rPr lang="zh-CN" altLang="en-US" sz="2400" dirty="0"/>
              <a:t>该列表的第一位就是</a:t>
            </a:r>
            <a:r>
              <a:rPr lang="ru-RU" altLang="zh-CN" sz="2400" dirty="0"/>
              <a:t>«23</a:t>
            </a:r>
            <a:r>
              <a:rPr lang="en-US" altLang="zh-CN" sz="2400" dirty="0" err="1"/>
              <a:t>andMe</a:t>
            </a:r>
            <a:r>
              <a:rPr lang="ru-RU" altLang="zh-CN" sz="2400" dirty="0" smtClean="0"/>
              <a:t>» </a:t>
            </a:r>
            <a:r>
              <a:rPr lang="zh-CN" altLang="en-US" sz="2400" dirty="0"/>
              <a:t>公司的</a:t>
            </a:r>
            <a:r>
              <a:rPr lang="en-US" altLang="zh-CN" sz="2400" dirty="0"/>
              <a:t>《</a:t>
            </a:r>
            <a:r>
              <a:rPr lang="zh-CN" altLang="en-US" sz="2400" dirty="0"/>
              <a:t>个性化基因</a:t>
            </a:r>
            <a:r>
              <a:rPr lang="en-US" altLang="zh-CN" sz="2400" dirty="0"/>
              <a:t>》</a:t>
            </a:r>
            <a:r>
              <a:rPr lang="zh-CN" altLang="en-US" sz="2400" dirty="0"/>
              <a:t>。</a:t>
            </a:r>
            <a:r>
              <a:rPr lang="ru-RU" altLang="zh-CN" sz="2400" dirty="0">
                <a:latin typeface="Times New Roman" charset="0"/>
                <a:cs typeface="Times New Roman" charset="0"/>
              </a:rPr>
              <a:t>.</a:t>
            </a:r>
            <a:r>
              <a:rPr lang="zh-CN" altLang="en-US" sz="2400" dirty="0"/>
              <a:t>这一创新被认为比其他创新更重要</a:t>
            </a:r>
            <a:r>
              <a:rPr lang="en-US" altLang="zh-CN" sz="2400" dirty="0"/>
              <a:t>,</a:t>
            </a:r>
            <a:r>
              <a:rPr lang="zh-CN" altLang="en-US" sz="2400" dirty="0"/>
              <a:t>包括</a:t>
            </a:r>
            <a:r>
              <a:rPr lang="en-US" altLang="zh-CN" sz="2400" dirty="0" err="1"/>
              <a:t>Androne</a:t>
            </a:r>
            <a:r>
              <a:rPr lang="en-US" altLang="zh-CN" sz="2400" dirty="0"/>
              <a:t> </a:t>
            </a:r>
            <a:r>
              <a:rPr lang="en-US" altLang="zh-CN" sz="2400" dirty="0" err="1"/>
              <a:t>Collaider</a:t>
            </a:r>
            <a:r>
              <a:rPr lang="zh-CN" altLang="en-US" sz="2400" dirty="0"/>
              <a:t>的核物理领域。公司的提出人类基因的特殊性的信息，仅仅只有</a:t>
            </a:r>
            <a:r>
              <a:rPr lang="en-US" altLang="zh-CN" sz="2400" dirty="0"/>
              <a:t>$399</a:t>
            </a:r>
            <a:r>
              <a:rPr lang="zh-CN" altLang="en-US" sz="2400" dirty="0"/>
              <a:t>的奖金。特别是个性化基因导致个性化的药理学但起初</a:t>
            </a:r>
            <a:r>
              <a:rPr lang="en-US" altLang="zh-CN" sz="2400" dirty="0"/>
              <a:t>«</a:t>
            </a:r>
            <a:r>
              <a:rPr lang="zh-CN" altLang="en-US" sz="2400" dirty="0"/>
              <a:t>个性化遗传学</a:t>
            </a:r>
            <a:r>
              <a:rPr lang="en-US" altLang="zh-CN" sz="2400" dirty="0"/>
              <a:t>»</a:t>
            </a:r>
            <a:r>
              <a:rPr lang="zh-CN" altLang="en-US" sz="2400" dirty="0"/>
              <a:t>有一定的限制</a:t>
            </a:r>
            <a:r>
              <a:rPr lang="en-US" altLang="zh-CN" sz="2400" dirty="0"/>
              <a:t>,</a:t>
            </a:r>
            <a:r>
              <a:rPr lang="zh-CN" altLang="en-US" sz="2400" dirty="0"/>
              <a:t>关于蛋白质的氨基酸序列方面却没有</a:t>
            </a:r>
            <a:r>
              <a:rPr lang="en-US" altLang="zh-CN" sz="2400" dirty="0" err="1"/>
              <a:t>geno</a:t>
            </a:r>
            <a:r>
              <a:rPr lang="en-US" altLang="zh-CN" sz="2400" dirty="0"/>
              <a:t>-logic</a:t>
            </a:r>
            <a:r>
              <a:rPr lang="zh-CN" altLang="en-US" sz="2400" dirty="0"/>
              <a:t>代码方面的知识。现在基因的个性化发展在很多国家都得到巨大的金融支持。</a:t>
            </a:r>
          </a:p>
        </p:txBody>
      </p:sp>
      <p:sp>
        <p:nvSpPr>
          <p:cNvPr id="32" name="矩形 31"/>
          <p:cNvSpPr/>
          <p:nvPr/>
        </p:nvSpPr>
        <p:spPr>
          <a:xfrm>
            <a:off x="22073" y="29393"/>
            <a:ext cx="12169927" cy="4253729"/>
          </a:xfrm>
          <a:prstGeom prst="rect">
            <a:avLst/>
          </a:prstGeom>
        </p:spPr>
        <p:txBody>
          <a:bodyPr wrap="square">
            <a:spAutoFit/>
          </a:bodyPr>
          <a:lstStyle/>
          <a:p>
            <a:pPr>
              <a:lnSpc>
                <a:spcPct val="90000"/>
              </a:lnSpc>
              <a:spcAft>
                <a:spcPts val="1200"/>
              </a:spcAft>
              <a:buNone/>
              <a:defRPr/>
            </a:pPr>
            <a:r>
              <a:rPr lang="en-US" altLang="zh-CN" sz="2500" b="1" u="sng" dirty="0" smtClean="0">
                <a:latin typeface="Times New Roman" charset="0"/>
                <a:cs typeface="Times New Roman" charset="0"/>
              </a:rPr>
              <a:t>   Personalized </a:t>
            </a:r>
            <a:r>
              <a:rPr lang="en-US" altLang="zh-CN" sz="2500" b="1" u="sng" dirty="0">
                <a:latin typeface="Times New Roman" charset="0"/>
                <a:cs typeface="Times New Roman" charset="0"/>
              </a:rPr>
              <a:t>genetics and </a:t>
            </a:r>
            <a:r>
              <a:rPr lang="en-US" altLang="zh-CN" sz="2500" b="1" u="sng" dirty="0" err="1">
                <a:latin typeface="Times New Roman" charset="0"/>
                <a:cs typeface="Times New Roman" charset="0"/>
              </a:rPr>
              <a:t>geno</a:t>
            </a:r>
            <a:r>
              <a:rPr lang="en-US" altLang="zh-CN" sz="2500" b="1" u="sng" dirty="0">
                <a:latin typeface="Times New Roman" charset="0"/>
                <a:cs typeface="Times New Roman" charset="0"/>
              </a:rPr>
              <a:t>-logic medicine</a:t>
            </a:r>
            <a:br>
              <a:rPr lang="en-US" altLang="zh-CN" sz="2500" b="1" u="sng" dirty="0">
                <a:latin typeface="Times New Roman" charset="0"/>
                <a:cs typeface="Times New Roman" charset="0"/>
              </a:rPr>
            </a:br>
            <a:r>
              <a:rPr lang="ru-RU" altLang="zh-CN" sz="2500" b="1" dirty="0">
                <a:latin typeface="Times New Roman" charset="0"/>
                <a:cs typeface="Times New Roman" charset="0"/>
              </a:rPr>
              <a:t>   </a:t>
            </a:r>
            <a:r>
              <a:rPr lang="ru-RU" altLang="zh-CN" sz="2500" dirty="0">
                <a:latin typeface="Times New Roman" charset="0"/>
                <a:cs typeface="Times New Roman" charset="0"/>
              </a:rPr>
              <a:t>The American journal «Time» in 2008 year </a:t>
            </a:r>
            <a:r>
              <a:rPr lang="en-US" altLang="zh-CN" sz="2500" dirty="0">
                <a:latin typeface="Times New Roman" charset="0"/>
                <a:cs typeface="Times New Roman" charset="0"/>
              </a:rPr>
              <a:t>has </a:t>
            </a:r>
            <a:r>
              <a:rPr lang="ru-RU" altLang="zh-CN" sz="2500" dirty="0">
                <a:latin typeface="Times New Roman" charset="0"/>
                <a:cs typeface="Times New Roman" charset="0"/>
              </a:rPr>
              <a:t>published a list of «the best innovations of </a:t>
            </a:r>
            <a:r>
              <a:rPr lang="ru-RU" altLang="zh-CN" sz="2500" dirty="0" err="1">
                <a:latin typeface="Times New Roman" charset="0"/>
                <a:cs typeface="Times New Roman" charset="0"/>
              </a:rPr>
              <a:t>the</a:t>
            </a:r>
            <a:r>
              <a:rPr lang="ru-RU" altLang="zh-CN" sz="2500" dirty="0">
                <a:latin typeface="Times New Roman" charset="0"/>
                <a:cs typeface="Times New Roman" charset="0"/>
              </a:rPr>
              <a:t> </a:t>
            </a:r>
            <a:r>
              <a:rPr lang="ru-RU" altLang="zh-CN" sz="2500" dirty="0" err="1" smtClean="0">
                <a:latin typeface="Times New Roman" charset="0"/>
                <a:cs typeface="Times New Roman" charset="0"/>
              </a:rPr>
              <a:t>year</a:t>
            </a:r>
            <a:r>
              <a:rPr lang="en-US" altLang="zh-CN" sz="2500" dirty="0" smtClean="0">
                <a:latin typeface="Times New Roman" charset="0"/>
                <a:cs typeface="Times New Roman" charset="0"/>
              </a:rPr>
              <a:t>”. </a:t>
            </a:r>
            <a:r>
              <a:rPr lang="ru-RU" altLang="zh-CN" sz="2500" dirty="0" err="1" smtClean="0">
                <a:latin typeface="Times New Roman" charset="0"/>
                <a:cs typeface="Times New Roman" charset="0"/>
              </a:rPr>
              <a:t>The</a:t>
            </a:r>
            <a:r>
              <a:rPr lang="ru-RU" altLang="zh-CN" sz="2500" dirty="0" smtClean="0">
                <a:latin typeface="Times New Roman" charset="0"/>
                <a:cs typeface="Times New Roman" charset="0"/>
              </a:rPr>
              <a:t> </a:t>
            </a:r>
            <a:r>
              <a:rPr lang="ru-RU" altLang="zh-CN" sz="2500" dirty="0">
                <a:latin typeface="Times New Roman" charset="0"/>
                <a:cs typeface="Times New Roman" charset="0"/>
              </a:rPr>
              <a:t>first place in this list was given to «personalized genetics» from the company «</a:t>
            </a:r>
            <a:r>
              <a:rPr lang="ru-RU" altLang="zh-CN" sz="2500" dirty="0" smtClean="0">
                <a:latin typeface="Times New Roman" charset="0"/>
                <a:cs typeface="Times New Roman" charset="0"/>
              </a:rPr>
              <a:t>23</a:t>
            </a:r>
            <a:r>
              <a:rPr lang="en-US" altLang="zh-CN" sz="2500" dirty="0" err="1" smtClean="0">
                <a:latin typeface="Times New Roman" charset="0"/>
                <a:cs typeface="Times New Roman" charset="0"/>
              </a:rPr>
              <a:t>andMe</a:t>
            </a:r>
            <a:r>
              <a:rPr lang="en-US" altLang="zh-CN" sz="2500" dirty="0" smtClean="0">
                <a:latin typeface="Times New Roman" charset="0"/>
                <a:cs typeface="Times New Roman" charset="0"/>
              </a:rPr>
              <a:t>”. </a:t>
            </a:r>
            <a:r>
              <a:rPr lang="ru-RU" altLang="zh-CN" sz="2500" dirty="0" err="1" smtClean="0"/>
              <a:t>T</a:t>
            </a:r>
            <a:r>
              <a:rPr lang="ru-RU" altLang="zh-CN" sz="2500" b="1" dirty="0" err="1" smtClean="0">
                <a:latin typeface="Times New Roman" charset="0"/>
                <a:cs typeface="Times New Roman" charset="0"/>
              </a:rPr>
              <a:t>his</a:t>
            </a:r>
            <a:r>
              <a:rPr lang="ru-RU" altLang="zh-CN" sz="2500" b="1" dirty="0" smtClean="0">
                <a:latin typeface="Times New Roman" charset="0"/>
                <a:cs typeface="Times New Roman" charset="0"/>
              </a:rPr>
              <a:t> </a:t>
            </a:r>
            <a:r>
              <a:rPr lang="ru-RU" altLang="zh-CN" sz="2500" dirty="0">
                <a:latin typeface="Times New Roman" charset="0"/>
                <a:cs typeface="Times New Roman" charset="0"/>
              </a:rPr>
              <a:t>innovation was recognized much more important then many others, including the Big Androne Collaider from the field of </a:t>
            </a:r>
            <a:r>
              <a:rPr lang="ru-RU" altLang="zh-CN" sz="2500" dirty="0" err="1">
                <a:latin typeface="Times New Roman" charset="0"/>
                <a:cs typeface="Times New Roman" charset="0"/>
              </a:rPr>
              <a:t>nuclear</a:t>
            </a:r>
            <a:r>
              <a:rPr lang="ru-RU" altLang="zh-CN" sz="2500" dirty="0">
                <a:latin typeface="Times New Roman" charset="0"/>
                <a:cs typeface="Times New Roman" charset="0"/>
              </a:rPr>
              <a:t> </a:t>
            </a:r>
            <a:r>
              <a:rPr lang="ru-RU" altLang="zh-CN" sz="2500" dirty="0" err="1" smtClean="0">
                <a:latin typeface="Times New Roman" charset="0"/>
                <a:cs typeface="Times New Roman" charset="0"/>
              </a:rPr>
              <a:t>physics</a:t>
            </a:r>
            <a:r>
              <a:rPr lang="en-US" altLang="zh-CN" sz="2500" dirty="0" smtClean="0">
                <a:latin typeface="Times New Roman" charset="0"/>
                <a:cs typeface="Times New Roman" charset="0"/>
              </a:rPr>
              <a:t>.</a:t>
            </a:r>
            <a:r>
              <a:rPr lang="ru-RU" altLang="zh-CN" sz="2500" b="1" dirty="0" smtClean="0">
                <a:latin typeface="Times New Roman" charset="0"/>
                <a:cs typeface="Times New Roman" charset="0"/>
              </a:rPr>
              <a:t> </a:t>
            </a:r>
            <a:r>
              <a:rPr lang="ru-RU" altLang="zh-CN" sz="2500" dirty="0">
                <a:latin typeface="Times New Roman" charset="0"/>
                <a:cs typeface="Times New Roman" charset="0"/>
              </a:rPr>
              <a:t>The company «23</a:t>
            </a:r>
            <a:r>
              <a:rPr lang="en-US" altLang="zh-CN" sz="2500" dirty="0" err="1">
                <a:latin typeface="Times New Roman" charset="0"/>
                <a:cs typeface="Times New Roman" charset="0"/>
              </a:rPr>
              <a:t>andMe</a:t>
            </a:r>
            <a:r>
              <a:rPr lang="ru-RU" altLang="zh-CN" sz="2500" dirty="0">
                <a:latin typeface="Times New Roman" charset="0"/>
                <a:cs typeface="Times New Roman" charset="0"/>
              </a:rPr>
              <a:t>» propose</a:t>
            </a:r>
            <a:r>
              <a:rPr lang="en-US" altLang="zh-CN" sz="2500" dirty="0">
                <a:latin typeface="Times New Roman" charset="0"/>
                <a:cs typeface="Times New Roman" charset="0"/>
              </a:rPr>
              <a:t>s</a:t>
            </a:r>
            <a:r>
              <a:rPr lang="ru-RU" altLang="zh-CN" sz="2500" dirty="0">
                <a:latin typeface="Times New Roman" charset="0"/>
                <a:cs typeface="Times New Roman" charset="0"/>
              </a:rPr>
              <a:t> information about genetic perculiarities of persons with a low prise </a:t>
            </a:r>
            <a:r>
              <a:rPr lang="en-US" altLang="zh-CN" sz="2500" dirty="0">
                <a:latin typeface="Times New Roman" charset="0"/>
                <a:cs typeface="Times New Roman" charset="0"/>
              </a:rPr>
              <a:t>$</a:t>
            </a:r>
            <a:r>
              <a:rPr lang="ru-RU" altLang="zh-CN" sz="2500" dirty="0">
                <a:latin typeface="Times New Roman" charset="0"/>
                <a:cs typeface="Times New Roman" charset="0"/>
              </a:rPr>
              <a:t>399 </a:t>
            </a:r>
            <a:r>
              <a:rPr lang="en-US" altLang="zh-CN" sz="2500" dirty="0">
                <a:latin typeface="Times New Roman" charset="0"/>
                <a:cs typeface="Times New Roman" charset="0"/>
              </a:rPr>
              <a:t>only. </a:t>
            </a:r>
            <a:r>
              <a:rPr lang="ru-RU" altLang="zh-CN" sz="2500" dirty="0" err="1" smtClean="0">
                <a:latin typeface="Times New Roman" charset="0"/>
                <a:cs typeface="Times New Roman" charset="0"/>
              </a:rPr>
              <a:t>The</a:t>
            </a:r>
            <a:r>
              <a:rPr lang="ru-RU" altLang="zh-CN" sz="2500" dirty="0" smtClean="0">
                <a:latin typeface="Times New Roman" charset="0"/>
                <a:cs typeface="Times New Roman" charset="0"/>
              </a:rPr>
              <a:t> </a:t>
            </a:r>
            <a:r>
              <a:rPr lang="ru-RU" altLang="zh-CN" sz="2500" dirty="0">
                <a:latin typeface="Times New Roman" charset="0"/>
                <a:cs typeface="Times New Roman" charset="0"/>
              </a:rPr>
              <a:t>personalized genetics leads to </a:t>
            </a:r>
            <a:r>
              <a:rPr lang="ru-RU" altLang="zh-CN" sz="2500" b="1" u="sng" dirty="0">
                <a:latin typeface="Times New Roman" charset="0"/>
                <a:cs typeface="Times New Roman" charset="0"/>
              </a:rPr>
              <a:t>pe</a:t>
            </a:r>
            <a:r>
              <a:rPr lang="en-US" altLang="zh-CN" sz="2500" b="1" u="sng" dirty="0">
                <a:latin typeface="Times New Roman" charset="0"/>
                <a:cs typeface="Times New Roman" charset="0"/>
              </a:rPr>
              <a:t>r</a:t>
            </a:r>
            <a:r>
              <a:rPr lang="ru-RU" altLang="zh-CN" sz="2500" b="1" u="sng" dirty="0">
                <a:latin typeface="Times New Roman" charset="0"/>
                <a:cs typeface="Times New Roman" charset="0"/>
              </a:rPr>
              <a:t>sonalized pharmacology</a:t>
            </a:r>
            <a:r>
              <a:rPr lang="ru-RU" altLang="zh-CN" sz="2500" dirty="0">
                <a:latin typeface="Times New Roman" charset="0"/>
                <a:cs typeface="Times New Roman" charset="0"/>
              </a:rPr>
              <a:t>, in </a:t>
            </a:r>
            <a:r>
              <a:rPr lang="ru-RU" altLang="zh-CN" sz="2500" dirty="0" err="1">
                <a:latin typeface="Times New Roman" charset="0"/>
                <a:cs typeface="Times New Roman" charset="0"/>
              </a:rPr>
              <a:t>particular</a:t>
            </a:r>
            <a:r>
              <a:rPr lang="zh-CN" altLang="en-US" sz="2500" b="1" dirty="0" smtClean="0"/>
              <a:t>。</a:t>
            </a:r>
            <a:r>
              <a:rPr lang="ru-RU" altLang="zh-CN" sz="2500" dirty="0" err="1">
                <a:latin typeface="Times New Roman" charset="0"/>
                <a:cs typeface="Times New Roman" charset="0"/>
              </a:rPr>
              <a:t>Now</a:t>
            </a:r>
            <a:r>
              <a:rPr lang="ru-RU" altLang="zh-CN" sz="2500" dirty="0">
                <a:latin typeface="Times New Roman" charset="0"/>
                <a:cs typeface="Times New Roman" charset="0"/>
              </a:rPr>
              <a:t> </a:t>
            </a:r>
            <a:r>
              <a:rPr lang="ru-RU" altLang="zh-CN" sz="2500" dirty="0" err="1">
                <a:latin typeface="Times New Roman" charset="0"/>
                <a:cs typeface="Times New Roman" charset="0"/>
              </a:rPr>
              <a:t>posibilties</a:t>
            </a:r>
            <a:r>
              <a:rPr lang="ru-RU" altLang="zh-CN" sz="2500" dirty="0">
                <a:latin typeface="Times New Roman" charset="0"/>
                <a:cs typeface="Times New Roman" charset="0"/>
              </a:rPr>
              <a:t> </a:t>
            </a:r>
            <a:r>
              <a:rPr lang="ru-RU" altLang="zh-CN" sz="2500" dirty="0" err="1">
                <a:latin typeface="Times New Roman" charset="0"/>
                <a:cs typeface="Times New Roman" charset="0"/>
              </a:rPr>
              <a:t>of</a:t>
            </a:r>
            <a:r>
              <a:rPr lang="ru-RU" altLang="zh-CN" sz="2500" dirty="0">
                <a:latin typeface="Times New Roman" charset="0"/>
                <a:cs typeface="Times New Roman" charset="0"/>
              </a:rPr>
              <a:t> </a:t>
            </a:r>
            <a:r>
              <a:rPr lang="ru-RU" altLang="zh-CN" sz="2500" dirty="0" err="1">
                <a:latin typeface="Times New Roman" charset="0"/>
                <a:cs typeface="Times New Roman" charset="0"/>
              </a:rPr>
              <a:t>personalized</a:t>
            </a:r>
            <a:r>
              <a:rPr lang="ru-RU" altLang="zh-CN" sz="2500" dirty="0">
                <a:latin typeface="Times New Roman" charset="0"/>
                <a:cs typeface="Times New Roman" charset="0"/>
              </a:rPr>
              <a:t> </a:t>
            </a:r>
            <a:r>
              <a:rPr lang="ru-RU" altLang="zh-CN" sz="2500" dirty="0" err="1">
                <a:latin typeface="Times New Roman" charset="0"/>
                <a:cs typeface="Times New Roman" charset="0"/>
              </a:rPr>
              <a:t>genetics</a:t>
            </a:r>
            <a:r>
              <a:rPr lang="ru-RU" altLang="zh-CN" sz="2500" dirty="0">
                <a:latin typeface="Times New Roman" charset="0"/>
                <a:cs typeface="Times New Roman" charset="0"/>
              </a:rPr>
              <a:t> </a:t>
            </a:r>
            <a:r>
              <a:rPr lang="ru-RU" altLang="zh-CN" sz="2500" dirty="0" err="1">
                <a:latin typeface="Times New Roman" charset="0"/>
                <a:cs typeface="Times New Roman" charset="0"/>
              </a:rPr>
              <a:t>are</a:t>
            </a:r>
            <a:r>
              <a:rPr lang="ru-RU" altLang="zh-CN" sz="2500" dirty="0">
                <a:latin typeface="Times New Roman" charset="0"/>
                <a:cs typeface="Times New Roman" charset="0"/>
              </a:rPr>
              <a:t> </a:t>
            </a:r>
            <a:r>
              <a:rPr lang="ru-RU" altLang="zh-CN" sz="2500" dirty="0" err="1">
                <a:latin typeface="Times New Roman" charset="0"/>
                <a:cs typeface="Times New Roman" charset="0"/>
              </a:rPr>
              <a:t>developed</a:t>
            </a:r>
            <a:r>
              <a:rPr lang="ru-RU" altLang="zh-CN" sz="2500" dirty="0">
                <a:latin typeface="Times New Roman" charset="0"/>
                <a:cs typeface="Times New Roman" charset="0"/>
              </a:rPr>
              <a:t> </a:t>
            </a:r>
            <a:r>
              <a:rPr lang="ru-RU" altLang="zh-CN" sz="2500" dirty="0" err="1">
                <a:latin typeface="Times New Roman" charset="0"/>
                <a:cs typeface="Times New Roman" charset="0"/>
              </a:rPr>
              <a:t>intensively</a:t>
            </a:r>
            <a:r>
              <a:rPr lang="ru-RU" altLang="zh-CN" sz="2500" dirty="0">
                <a:latin typeface="Times New Roman" charset="0"/>
                <a:cs typeface="Times New Roman" charset="0"/>
              </a:rPr>
              <a:t> </a:t>
            </a:r>
            <a:r>
              <a:rPr lang="ru-RU" altLang="zh-CN" sz="2500" dirty="0" err="1">
                <a:latin typeface="Times New Roman" charset="0"/>
                <a:cs typeface="Times New Roman" charset="0"/>
              </a:rPr>
              <a:t>in</a:t>
            </a:r>
            <a:r>
              <a:rPr lang="ru-RU" altLang="zh-CN" sz="2500" dirty="0">
                <a:latin typeface="Times New Roman" charset="0"/>
                <a:cs typeface="Times New Roman" charset="0"/>
              </a:rPr>
              <a:t> </a:t>
            </a:r>
            <a:r>
              <a:rPr lang="ru-RU" altLang="zh-CN" sz="2500" dirty="0" err="1">
                <a:latin typeface="Times New Roman" charset="0"/>
                <a:cs typeface="Times New Roman" charset="0"/>
              </a:rPr>
              <a:t>many</a:t>
            </a:r>
            <a:r>
              <a:rPr lang="ru-RU" altLang="zh-CN" sz="2500" dirty="0">
                <a:latin typeface="Times New Roman" charset="0"/>
                <a:cs typeface="Times New Roman" charset="0"/>
              </a:rPr>
              <a:t> </a:t>
            </a:r>
            <a:r>
              <a:rPr lang="ru-RU" altLang="zh-CN" sz="2500" dirty="0" err="1">
                <a:latin typeface="Times New Roman" charset="0"/>
                <a:cs typeface="Times New Roman" charset="0"/>
              </a:rPr>
              <a:t>countries</a:t>
            </a:r>
            <a:r>
              <a:rPr lang="ru-RU" altLang="zh-CN" sz="2500" dirty="0">
                <a:latin typeface="Times New Roman" charset="0"/>
                <a:cs typeface="Times New Roman" charset="0"/>
              </a:rPr>
              <a:t> </a:t>
            </a:r>
            <a:r>
              <a:rPr lang="ru-RU" altLang="zh-CN" sz="2500" dirty="0" err="1">
                <a:latin typeface="Times New Roman" charset="0"/>
                <a:cs typeface="Times New Roman" charset="0"/>
              </a:rPr>
              <a:t>with</a:t>
            </a:r>
            <a:r>
              <a:rPr lang="ru-RU" altLang="zh-CN" sz="2500" dirty="0">
                <a:latin typeface="Times New Roman" charset="0"/>
                <a:cs typeface="Times New Roman" charset="0"/>
              </a:rPr>
              <a:t> </a:t>
            </a:r>
            <a:r>
              <a:rPr lang="ru-RU" altLang="zh-CN" sz="2500" dirty="0" err="1">
                <a:latin typeface="Times New Roman" charset="0"/>
                <a:cs typeface="Times New Roman" charset="0"/>
              </a:rPr>
              <a:t>huge</a:t>
            </a:r>
            <a:r>
              <a:rPr lang="ru-RU" altLang="zh-CN" sz="2500" dirty="0">
                <a:latin typeface="Times New Roman" charset="0"/>
                <a:cs typeface="Times New Roman" charset="0"/>
              </a:rPr>
              <a:t> </a:t>
            </a:r>
            <a:r>
              <a:rPr lang="ru-RU" altLang="zh-CN" sz="2500" dirty="0" err="1">
                <a:latin typeface="Times New Roman" charset="0"/>
                <a:cs typeface="Times New Roman" charset="0"/>
              </a:rPr>
              <a:t>financial</a:t>
            </a:r>
            <a:r>
              <a:rPr lang="ru-RU" altLang="zh-CN" sz="2500" dirty="0">
                <a:latin typeface="Times New Roman" charset="0"/>
                <a:cs typeface="Times New Roman" charset="0"/>
              </a:rPr>
              <a:t> </a:t>
            </a:r>
            <a:r>
              <a:rPr lang="ru-RU" altLang="zh-CN" sz="2500" dirty="0" err="1">
                <a:latin typeface="Times New Roman" charset="0"/>
                <a:cs typeface="Times New Roman" charset="0"/>
              </a:rPr>
              <a:t>supports</a:t>
            </a:r>
            <a:r>
              <a:rPr lang="ru-RU" altLang="zh-CN" sz="2500" dirty="0">
                <a:latin typeface="Times New Roman" charset="0"/>
                <a:cs typeface="Times New Roman" charset="0"/>
              </a:rPr>
              <a:t>.</a:t>
            </a:r>
            <a:r>
              <a:rPr lang="ru-RU" altLang="zh-CN" sz="2500" b="1" dirty="0" smtClean="0">
                <a:latin typeface="Times New Roman" charset="0"/>
                <a:cs typeface="Times New Roman" charset="0"/>
              </a:rPr>
              <a:t> </a:t>
            </a:r>
            <a:r>
              <a:rPr lang="en-US" altLang="zh-CN" sz="2500" dirty="0" smtClean="0">
                <a:latin typeface="Times New Roman" charset="0"/>
                <a:cs typeface="Times New Roman" charset="0"/>
              </a:rPr>
              <a:t>But </a:t>
            </a:r>
            <a:r>
              <a:rPr lang="en-US" altLang="zh-CN" sz="2500" dirty="0">
                <a:latin typeface="Times New Roman" charset="0"/>
                <a:cs typeface="Times New Roman" charset="0"/>
              </a:rPr>
              <a:t>this initial kind of </a:t>
            </a:r>
            <a:r>
              <a:rPr lang="ru-RU" altLang="zh-CN" sz="2500" dirty="0">
                <a:latin typeface="Times New Roman" charset="0"/>
                <a:cs typeface="Times New Roman" charset="0"/>
              </a:rPr>
              <a:t>«personalized genetics»</a:t>
            </a:r>
            <a:r>
              <a:rPr lang="en-US" altLang="zh-CN" sz="2500" dirty="0">
                <a:latin typeface="Times New Roman" charset="0"/>
                <a:cs typeface="Times New Roman" charset="0"/>
              </a:rPr>
              <a:t>, which has limited possibilities, uses knowledge about the genetic code of protein sequences of amino acids without knowledge about the </a:t>
            </a:r>
            <a:r>
              <a:rPr lang="en-US" altLang="zh-CN" sz="2500" dirty="0" err="1">
                <a:latin typeface="Times New Roman" charset="0"/>
                <a:cs typeface="Times New Roman" charset="0"/>
              </a:rPr>
              <a:t>geno</a:t>
            </a:r>
            <a:r>
              <a:rPr lang="en-US" altLang="zh-CN" sz="2500" dirty="0">
                <a:latin typeface="Times New Roman" charset="0"/>
                <a:cs typeface="Times New Roman" charset="0"/>
              </a:rPr>
              <a:t>-logic code.</a:t>
            </a:r>
            <a:r>
              <a:rPr lang="en-US" altLang="zh-CN" sz="2500" dirty="0">
                <a:latin typeface="Calibri" charset="0"/>
              </a:rPr>
              <a:t> </a:t>
            </a:r>
            <a:r>
              <a:rPr lang="en-US" altLang="zh-CN" sz="2500" dirty="0">
                <a:latin typeface="Times New Roman" charset="0"/>
                <a:cs typeface="Times New Roman" charset="0"/>
              </a:rPr>
              <a:t/>
            </a:r>
            <a:br>
              <a:rPr lang="en-US" altLang="zh-CN" sz="2500" dirty="0">
                <a:latin typeface="Times New Roman" charset="0"/>
                <a:cs typeface="Times New Roman" charset="0"/>
              </a:rPr>
            </a:br>
            <a:endParaRPr lang="en-US" altLang="zh-CN" sz="2500" dirty="0">
              <a:solidFill>
                <a:srgbClr val="0F2B37"/>
              </a:solidFill>
              <a:cs typeface="Times New Roman" charset="0"/>
            </a:endParaRPr>
          </a:p>
        </p:txBody>
      </p:sp>
    </p:spTree>
    <p:extLst>
      <p:ext uri="{BB962C8B-B14F-4D97-AF65-F5344CB8AC3E}">
        <p14:creationId xmlns:p14="http://schemas.microsoft.com/office/powerpoint/2010/main" val="101130732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3359426"/>
            <a:ext cx="12192000" cy="3498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p:cNvSpPr/>
          <p:nvPr/>
        </p:nvSpPr>
        <p:spPr>
          <a:xfrm>
            <a:off x="22074" y="307396"/>
            <a:ext cx="12169926" cy="2862322"/>
          </a:xfrm>
          <a:prstGeom prst="rect">
            <a:avLst/>
          </a:prstGeom>
        </p:spPr>
        <p:txBody>
          <a:bodyPr wrap="square">
            <a:spAutoFit/>
          </a:bodyPr>
          <a:lstStyle/>
          <a:p>
            <a:pPr>
              <a:lnSpc>
                <a:spcPct val="90000"/>
              </a:lnSpc>
              <a:buNone/>
              <a:defRPr/>
            </a:pPr>
            <a:r>
              <a:rPr lang="en-US" altLang="zh-CN" sz="2800" dirty="0">
                <a:latin typeface="Times New Roman" charset="0"/>
                <a:cs typeface="Times New Roman" charset="0"/>
              </a:rPr>
              <a:t> It is natural to think that the cause of the body‘s genetic predisposition to various diseases is not only violations in amino acid sequences of proteins, but that </a:t>
            </a:r>
            <a:r>
              <a:rPr lang="en-US" altLang="zh-CN" sz="2800" dirty="0" err="1">
                <a:latin typeface="Times New Roman" charset="0"/>
                <a:cs typeface="Times New Roman" charset="0"/>
              </a:rPr>
              <a:t>geno</a:t>
            </a:r>
            <a:r>
              <a:rPr lang="en-US" altLang="zh-CN" sz="2800" dirty="0">
                <a:latin typeface="Times New Roman" charset="0"/>
                <a:cs typeface="Times New Roman" charset="0"/>
              </a:rPr>
              <a:t>-logic disorders in inheritance of various algorithmic processes also play the important role.</a:t>
            </a:r>
            <a:r>
              <a:rPr lang="ru-RU" altLang="zh-CN" sz="2800" dirty="0">
                <a:latin typeface="Times New Roman" charset="0"/>
                <a:cs typeface="Times New Roman" charset="0"/>
              </a:rPr>
              <a:t/>
            </a:r>
            <a:br>
              <a:rPr lang="ru-RU" altLang="zh-CN" sz="2800" dirty="0">
                <a:latin typeface="Times New Roman" charset="0"/>
                <a:cs typeface="Times New Roman" charset="0"/>
              </a:rPr>
            </a:br>
            <a:r>
              <a:rPr lang="en-US" altLang="zh-CN" sz="2800" dirty="0">
                <a:latin typeface="Times New Roman" charset="0"/>
                <a:cs typeface="Times New Roman" charset="0"/>
              </a:rPr>
              <a:t>      We believe that development of knowledge about the </a:t>
            </a:r>
            <a:r>
              <a:rPr lang="en-US" altLang="zh-CN" sz="2800" dirty="0" err="1">
                <a:latin typeface="Times New Roman" charset="0"/>
                <a:cs typeface="Times New Roman" charset="0"/>
              </a:rPr>
              <a:t>geno</a:t>
            </a:r>
            <a:r>
              <a:rPr lang="en-US" altLang="zh-CN" sz="2800" dirty="0">
                <a:latin typeface="Times New Roman" charset="0"/>
                <a:cs typeface="Times New Roman" charset="0"/>
              </a:rPr>
              <a:t>-logic code will lead to “</a:t>
            </a:r>
            <a:r>
              <a:rPr lang="en-US" altLang="zh-CN" sz="2800" b="1" dirty="0" err="1">
                <a:solidFill>
                  <a:srgbClr val="FF0000"/>
                </a:solidFill>
                <a:latin typeface="Times New Roman" charset="0"/>
                <a:cs typeface="Times New Roman" charset="0"/>
              </a:rPr>
              <a:t>geno</a:t>
            </a:r>
            <a:r>
              <a:rPr lang="en-US" altLang="zh-CN" sz="2800" b="1" dirty="0">
                <a:solidFill>
                  <a:srgbClr val="FF0000"/>
                </a:solidFill>
                <a:latin typeface="Times New Roman" charset="0"/>
                <a:cs typeface="Times New Roman" charset="0"/>
              </a:rPr>
              <a:t>-logic personalized genetics</a:t>
            </a:r>
            <a:r>
              <a:rPr lang="en-US" altLang="zh-CN" sz="2800" dirty="0">
                <a:latin typeface="Times New Roman" charset="0"/>
                <a:cs typeface="Times New Roman" charset="0"/>
              </a:rPr>
              <a:t>” as a next step in human progress. </a:t>
            </a:r>
            <a:r>
              <a:rPr lang="en-US" altLang="zh-CN" sz="2400" dirty="0">
                <a:latin typeface="Times New Roman" charset="0"/>
                <a:cs typeface="Times New Roman" charset="0"/>
              </a:rPr>
              <a:t/>
            </a:r>
            <a:br>
              <a:rPr lang="en-US" altLang="zh-CN" sz="2400" dirty="0">
                <a:latin typeface="Times New Roman" charset="0"/>
                <a:cs typeface="Times New Roman" charset="0"/>
              </a:rPr>
            </a:br>
            <a:endParaRPr lang="ru-RU" altLang="zh-CN" sz="3200" dirty="0">
              <a:solidFill>
                <a:srgbClr val="0F2B37"/>
              </a:solidFill>
            </a:endParaRPr>
          </a:p>
        </p:txBody>
      </p:sp>
      <p:sp>
        <p:nvSpPr>
          <p:cNvPr id="3" name="Rectangle 2"/>
          <p:cNvSpPr/>
          <p:nvPr/>
        </p:nvSpPr>
        <p:spPr>
          <a:xfrm>
            <a:off x="173376" y="3896501"/>
            <a:ext cx="11845248" cy="1938992"/>
          </a:xfrm>
          <a:prstGeom prst="rect">
            <a:avLst/>
          </a:prstGeom>
        </p:spPr>
        <p:txBody>
          <a:bodyPr wrap="square">
            <a:spAutoFit/>
          </a:bodyPr>
          <a:lstStyle/>
          <a:p>
            <a:endParaRPr lang="en-US" altLang="zh-CN" sz="2400" dirty="0" smtClean="0">
              <a:solidFill>
                <a:schemeClr val="bg1"/>
              </a:solidFill>
              <a:latin typeface="Times New Roman" charset="0"/>
              <a:cs typeface="Times New Roman" charset="0"/>
            </a:endParaRPr>
          </a:p>
          <a:p>
            <a:r>
              <a:rPr lang="zh-CN" altLang="en-US" sz="2400" dirty="0" smtClean="0">
                <a:solidFill>
                  <a:schemeClr val="bg1"/>
                </a:solidFill>
                <a:latin typeface="Times New Roman" charset="0"/>
                <a:cs typeface="Times New Roman" charset="0"/>
              </a:rPr>
              <a:t>可</a:t>
            </a:r>
            <a:r>
              <a:rPr lang="zh-CN" altLang="en-US" sz="2400" dirty="0">
                <a:solidFill>
                  <a:schemeClr val="bg1"/>
                </a:solidFill>
                <a:latin typeface="Times New Roman" charset="0"/>
                <a:cs typeface="Times New Roman" charset="0"/>
              </a:rPr>
              <a:t>以很自然的想到，导致人体基因倾向于各种疾病并不只有</a:t>
            </a:r>
            <a:r>
              <a:rPr lang="zh-CN" altLang="en-US" sz="2400" dirty="0">
                <a:solidFill>
                  <a:schemeClr val="bg1"/>
                </a:solidFill>
              </a:rPr>
              <a:t>蛋白质的氨基酸序列的错乱，还有基因逻辑紊乱，它在继承各种逻辑算法过程也是有着非常重要的作用。</a:t>
            </a:r>
            <a:r>
              <a:rPr lang="en-US" altLang="zh-CN" sz="2400" dirty="0">
                <a:solidFill>
                  <a:schemeClr val="bg1"/>
                </a:solidFill>
              </a:rPr>
              <a:t/>
            </a:r>
            <a:br>
              <a:rPr lang="en-US" altLang="zh-CN" sz="2400" dirty="0">
                <a:solidFill>
                  <a:schemeClr val="bg1"/>
                </a:solidFill>
              </a:rPr>
            </a:br>
            <a:r>
              <a:rPr lang="zh-CN" altLang="en-US" sz="2400" dirty="0">
                <a:solidFill>
                  <a:schemeClr val="bg1"/>
                </a:solidFill>
              </a:rPr>
              <a:t>我们坚信发展</a:t>
            </a:r>
            <a:r>
              <a:rPr lang="en-US" altLang="zh-CN" sz="2400" dirty="0" err="1">
                <a:solidFill>
                  <a:schemeClr val="bg1"/>
                </a:solidFill>
              </a:rPr>
              <a:t>geno</a:t>
            </a:r>
            <a:r>
              <a:rPr lang="en-US" altLang="zh-CN" sz="2400" dirty="0">
                <a:solidFill>
                  <a:schemeClr val="bg1"/>
                </a:solidFill>
              </a:rPr>
              <a:t>-logic </a:t>
            </a:r>
            <a:r>
              <a:rPr lang="zh-CN" altLang="en-US" sz="2400" dirty="0">
                <a:solidFill>
                  <a:schemeClr val="bg1"/>
                </a:solidFill>
              </a:rPr>
              <a:t>编码方面的知识将会引发“</a:t>
            </a:r>
            <a:r>
              <a:rPr lang="en-US" altLang="zh-CN" sz="2400" dirty="0" err="1">
                <a:solidFill>
                  <a:schemeClr val="bg1"/>
                </a:solidFill>
              </a:rPr>
              <a:t>geno</a:t>
            </a:r>
            <a:r>
              <a:rPr lang="en-US" altLang="zh-CN" sz="2400" dirty="0">
                <a:solidFill>
                  <a:schemeClr val="bg1"/>
                </a:solidFill>
              </a:rPr>
              <a:t>-logic </a:t>
            </a:r>
            <a:r>
              <a:rPr lang="zh-CN" altLang="en-US" sz="2400" dirty="0">
                <a:solidFill>
                  <a:schemeClr val="bg1"/>
                </a:solidFill>
              </a:rPr>
              <a:t>个性化遗传学”，这将会是人类有一个大的进步。</a:t>
            </a:r>
          </a:p>
        </p:txBody>
      </p:sp>
    </p:spTree>
    <p:extLst>
      <p:ext uri="{BB962C8B-B14F-4D97-AF65-F5344CB8AC3E}">
        <p14:creationId xmlns:p14="http://schemas.microsoft.com/office/powerpoint/2010/main" val="54021167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a:xfrm>
            <a:off x="0" y="0"/>
            <a:ext cx="12192000" cy="6858000"/>
          </a:xfrm>
        </p:spPr>
        <p:txBody>
          <a:bodyPr>
            <a:normAutofit fontScale="90000"/>
          </a:bodyPr>
          <a:lstStyle/>
          <a:p>
            <a:r>
              <a:rPr lang="en-US" sz="3200" dirty="0" smtClean="0"/>
              <a:t>    </a:t>
            </a:r>
            <a:br>
              <a:rPr lang="en-US" sz="3200" dirty="0" smtClean="0"/>
            </a:br>
            <a:r>
              <a:rPr lang="en-US" sz="3200" dirty="0"/>
              <a:t/>
            </a:r>
            <a:br>
              <a:rPr lang="en-US" sz="3200" dirty="0"/>
            </a:br>
            <a:r>
              <a:rPr lang="en-US" sz="3200" dirty="0" smtClean="0"/>
              <a:t>  In English, initial materials of this presentation exist in Internet for free </a:t>
            </a:r>
            <a:r>
              <a:rPr lang="en-US" sz="3200" dirty="0"/>
              <a:t>reading in the book: </a:t>
            </a:r>
            <a:r>
              <a:rPr lang="en-US" sz="3200" dirty="0" err="1"/>
              <a:t>Petoukhov</a:t>
            </a:r>
            <a:r>
              <a:rPr lang="en-US" sz="3200" dirty="0"/>
              <a:t> S., He M. </a:t>
            </a:r>
            <a:r>
              <a:rPr lang="en-US" sz="3200" dirty="0" smtClean="0"/>
              <a:t>“</a:t>
            </a:r>
            <a:r>
              <a:rPr lang="en-US" sz="3200" dirty="0"/>
              <a:t>Symmetrical Analysis Techniques </a:t>
            </a:r>
            <a:r>
              <a:rPr lang="en-US" sz="3200" dirty="0" smtClean="0"/>
              <a:t>for </a:t>
            </a:r>
            <a:r>
              <a:rPr lang="en-US" sz="3200" dirty="0"/>
              <a:t>Genetic Systems and Bioinformatics”,</a:t>
            </a:r>
            <a:br>
              <a:rPr lang="en-US" sz="3200" dirty="0"/>
            </a:br>
            <a:r>
              <a:rPr lang="en-US" sz="2800" dirty="0"/>
              <a:t>IGI Global, Hershey, USA, 2009, 271 p</a:t>
            </a:r>
            <a:r>
              <a:rPr lang="en-US" sz="2800" dirty="0" smtClean="0"/>
              <a:t>. -</a:t>
            </a:r>
            <a:r>
              <a:rPr lang="ru-RU" sz="2800" u="sng" dirty="0" smtClean="0">
                <a:hlinkClick r:id="rId3"/>
              </a:rPr>
              <a:t>http</a:t>
            </a:r>
            <a:r>
              <a:rPr lang="ru-RU" sz="2800" u="sng" dirty="0">
                <a:hlinkClick r:id="rId3"/>
              </a:rPr>
              <a:t>://www.evernote.com/l/AFnRwSleQRRMI7PGAKFzZgkUEdMP10Lv5J0</a:t>
            </a:r>
            <a:r>
              <a:rPr lang="ru-RU" sz="2800" u="sng" dirty="0" smtClean="0">
                <a:hlinkClick r:id="rId3"/>
              </a:rPr>
              <a:t>/</a:t>
            </a:r>
            <a:r>
              <a:rPr lang="en-US" sz="2800" dirty="0"/>
              <a:t> </a:t>
            </a:r>
            <a:r>
              <a:rPr lang="en-US" sz="3200" dirty="0" smtClean="0"/>
              <a:t>.</a:t>
            </a:r>
            <a:br>
              <a:rPr lang="en-US" sz="3200" dirty="0" smtClean="0"/>
            </a:br>
            <a:r>
              <a:rPr lang="en-US" sz="3200" dirty="0" smtClean="0"/>
              <a:t/>
            </a:r>
            <a:br>
              <a:rPr lang="en-US" sz="3200" dirty="0" smtClean="0"/>
            </a:br>
            <a:r>
              <a:rPr lang="en-US" sz="2800" dirty="0" smtClean="0"/>
              <a:t/>
            </a:r>
            <a:br>
              <a:rPr lang="en-US" sz="2800" dirty="0" smtClean="0"/>
            </a:br>
            <a:r>
              <a:rPr lang="en-US" sz="3200" dirty="0"/>
              <a:t/>
            </a:r>
            <a:br>
              <a:rPr lang="en-US" sz="3200" dirty="0"/>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ru-RU" sz="3200" dirty="0" smtClean="0">
                <a:latin typeface="Calibri" charset="0"/>
              </a:rPr>
              <a:t/>
            </a:r>
            <a:br>
              <a:rPr lang="ru-RU" sz="3200" dirty="0" smtClean="0">
                <a:latin typeface="Calibri" charset="0"/>
              </a:rPr>
            </a:br>
            <a:r>
              <a:rPr lang="ru-RU" sz="3200" dirty="0">
                <a:latin typeface="Calibri" charset="0"/>
              </a:rPr>
              <a:t/>
            </a:r>
            <a:br>
              <a:rPr lang="ru-RU" sz="3200" dirty="0">
                <a:latin typeface="Calibri" charset="0"/>
              </a:rPr>
            </a:br>
            <a:r>
              <a:rPr lang="ru-RU" dirty="0" smtClean="0">
                <a:latin typeface="Calibri" charset="0"/>
              </a:rPr>
              <a:t/>
            </a:r>
            <a:br>
              <a:rPr lang="ru-RU" dirty="0" smtClean="0">
                <a:latin typeface="Calibri" charset="0"/>
              </a:rPr>
            </a:br>
            <a:r>
              <a:rPr lang="ru-RU" dirty="0">
                <a:latin typeface="Calibri" charset="0"/>
              </a:rPr>
              <a:t/>
            </a:r>
            <a:br>
              <a:rPr lang="ru-RU" dirty="0">
                <a:latin typeface="Calibri" charset="0"/>
              </a:rPr>
            </a:br>
            <a:r>
              <a:rPr lang="en-US" dirty="0" smtClean="0">
                <a:latin typeface="Calibri" charset="0"/>
              </a:rPr>
              <a:t/>
            </a:r>
            <a:br>
              <a:rPr lang="en-US" dirty="0" smtClean="0">
                <a:latin typeface="Calibri" charset="0"/>
              </a:rPr>
            </a:br>
            <a:endParaRPr lang="en-US" dirty="0">
              <a:latin typeface="Calibri" charset="0"/>
            </a:endParaRPr>
          </a:p>
        </p:txBody>
      </p:sp>
      <p:graphicFrame>
        <p:nvGraphicFramePr>
          <p:cNvPr id="16388" name="Object 3"/>
          <p:cNvGraphicFramePr>
            <a:graphicFrameLocks noChangeAspect="1"/>
          </p:cNvGraphicFramePr>
          <p:nvPr>
            <p:extLst>
              <p:ext uri="{D42A27DB-BD31-4B8C-83A1-F6EECF244321}">
                <p14:modId xmlns:p14="http://schemas.microsoft.com/office/powerpoint/2010/main" val="1424638112"/>
              </p:ext>
            </p:extLst>
          </p:nvPr>
        </p:nvGraphicFramePr>
        <p:xfrm>
          <a:off x="4176170" y="2506077"/>
          <a:ext cx="4116168" cy="4264277"/>
        </p:xfrm>
        <a:graphic>
          <a:graphicData uri="http://schemas.openxmlformats.org/presentationml/2006/ole">
            <mc:AlternateContent xmlns:mc="http://schemas.openxmlformats.org/markup-compatibility/2006">
              <mc:Choice xmlns:v="urn:schemas-microsoft-com:vml" Requires="v">
                <p:oleObj spid="_x0000_s1073" name="Image" r:id="rId4" imgW="7409524" imgH="10228571" progId="Photoshop.Image.7">
                  <p:embed/>
                </p:oleObj>
              </mc:Choice>
              <mc:Fallback>
                <p:oleObj name="Image" r:id="rId4" imgW="7409524" imgH="10228571"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6170" y="2506077"/>
                        <a:ext cx="4116168" cy="426427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4076191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3828"/>
            <a:ext cx="12192000" cy="4843463"/>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矩形 3"/>
          <p:cNvSpPr/>
          <p:nvPr/>
        </p:nvSpPr>
        <p:spPr>
          <a:xfrm>
            <a:off x="0" y="4294691"/>
            <a:ext cx="12192000" cy="2581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695281" y="1582300"/>
            <a:ext cx="5010152" cy="2677656"/>
          </a:xfrm>
          <a:prstGeom prst="rect">
            <a:avLst/>
          </a:prstGeom>
          <a:noFill/>
        </p:spPr>
        <p:txBody>
          <a:bodyPr wrap="square" rtlCol="0">
            <a:spAutoFit/>
          </a:bodyPr>
          <a:lstStyle/>
          <a:p>
            <a:pPr algn="ctr"/>
            <a:r>
              <a:rPr lang="en-US" altLang="zh-CN" sz="2400" dirty="0">
                <a:solidFill>
                  <a:srgbClr val="FFC000"/>
                </a:solidFill>
                <a:latin typeface="+mj-lt"/>
              </a:rPr>
              <a:t/>
            </a:r>
            <a:br>
              <a:rPr lang="en-US" altLang="zh-CN" sz="2400" dirty="0">
                <a:solidFill>
                  <a:srgbClr val="FFC000"/>
                </a:solidFill>
                <a:latin typeface="+mj-lt"/>
              </a:rPr>
            </a:br>
            <a:r>
              <a:rPr lang="en-US" altLang="zh-CN" sz="2400" dirty="0">
                <a:solidFill>
                  <a:srgbClr val="FFC000"/>
                </a:solidFill>
                <a:latin typeface="+mj-lt"/>
              </a:rPr>
              <a:t>S.V. </a:t>
            </a:r>
            <a:r>
              <a:rPr lang="en-US" altLang="zh-CN" sz="2400" dirty="0" err="1">
                <a:solidFill>
                  <a:srgbClr val="FFC000"/>
                </a:solidFill>
                <a:latin typeface="+mj-lt"/>
              </a:rPr>
              <a:t>Petoukhov</a:t>
            </a:r>
            <a:r>
              <a:rPr lang="en-US" altLang="zh-CN" sz="2400" dirty="0">
                <a:solidFill>
                  <a:srgbClr val="FFC000"/>
                </a:solidFill>
                <a:latin typeface="+mj-lt"/>
              </a:rPr>
              <a:t/>
            </a:r>
            <a:br>
              <a:rPr lang="en-US" altLang="zh-CN" sz="2400" dirty="0">
                <a:solidFill>
                  <a:srgbClr val="FFC000"/>
                </a:solidFill>
                <a:latin typeface="+mj-lt"/>
              </a:rPr>
            </a:br>
            <a:r>
              <a:rPr lang="en-US" altLang="zh-CN" sz="2400" dirty="0">
                <a:solidFill>
                  <a:srgbClr val="FFC000"/>
                </a:solidFill>
                <a:latin typeface="+mj-lt"/>
              </a:rPr>
              <a:t>Russian Academy of Sciences, Moscow</a:t>
            </a:r>
            <a:br>
              <a:rPr lang="en-US" altLang="zh-CN" sz="2400" dirty="0">
                <a:solidFill>
                  <a:srgbClr val="FFC000"/>
                </a:solidFill>
                <a:latin typeface="+mj-lt"/>
              </a:rPr>
            </a:br>
            <a:r>
              <a:rPr lang="en-US" altLang="zh-CN" sz="2400" dirty="0">
                <a:solidFill>
                  <a:srgbClr val="FFC000"/>
                </a:solidFill>
                <a:latin typeface="+mj-lt"/>
              </a:rPr>
              <a:t>http://petoukhov.com/ </a:t>
            </a:r>
            <a:br>
              <a:rPr lang="en-US" altLang="zh-CN" sz="2400" dirty="0">
                <a:solidFill>
                  <a:srgbClr val="FFC000"/>
                </a:solidFill>
                <a:latin typeface="+mj-lt"/>
              </a:rPr>
            </a:br>
            <a:r>
              <a:rPr lang="en-US" altLang="zh-CN" sz="2400" dirty="0">
                <a:solidFill>
                  <a:srgbClr val="FFC000"/>
                </a:solidFill>
                <a:latin typeface="+mj-lt"/>
              </a:rPr>
              <a:t/>
            </a:r>
            <a:br>
              <a:rPr lang="en-US" altLang="zh-CN" sz="2400" dirty="0">
                <a:solidFill>
                  <a:srgbClr val="FFC000"/>
                </a:solidFill>
                <a:latin typeface="+mj-lt"/>
              </a:rPr>
            </a:br>
            <a:endParaRPr lang="zh-CN" altLang="en-US" sz="2400" b="1" dirty="0"/>
          </a:p>
        </p:txBody>
      </p:sp>
      <p:sp>
        <p:nvSpPr>
          <p:cNvPr id="3" name="矩形 2"/>
          <p:cNvSpPr/>
          <p:nvPr/>
        </p:nvSpPr>
        <p:spPr>
          <a:xfrm>
            <a:off x="2536352" y="625764"/>
            <a:ext cx="7712341" cy="1015663"/>
          </a:xfrm>
          <a:prstGeom prst="rect">
            <a:avLst/>
          </a:prstGeom>
        </p:spPr>
        <p:txBody>
          <a:bodyPr wrap="square">
            <a:spAutoFit/>
          </a:bodyPr>
          <a:lstStyle/>
          <a:p>
            <a:r>
              <a:rPr lang="en-US" altLang="zh-CN" sz="3200" b="1" dirty="0">
                <a:solidFill>
                  <a:schemeClr val="bg1"/>
                </a:solidFill>
              </a:rPr>
              <a:t>THANK YOU FOR YOUR ATTENTION</a:t>
            </a:r>
            <a:r>
              <a:rPr lang="en-US" altLang="zh-CN" sz="2800" dirty="0">
                <a:solidFill>
                  <a:schemeClr val="bg1"/>
                </a:solidFill>
              </a:rPr>
              <a:t/>
            </a:r>
            <a:br>
              <a:rPr lang="en-US" altLang="zh-CN" sz="2800" dirty="0">
                <a:solidFill>
                  <a:schemeClr val="bg1"/>
                </a:solidFill>
              </a:rPr>
            </a:br>
            <a:endParaRPr lang="zh-CN" altLang="en-US" sz="2800" dirty="0">
              <a:solidFill>
                <a:schemeClr val="bg1"/>
              </a:solidFill>
            </a:endParaRPr>
          </a:p>
        </p:txBody>
      </p:sp>
      <p:pic>
        <p:nvPicPr>
          <p:cNvPr id="10" name="Picture 9"/>
          <p:cNvPicPr>
            <a:picLocks noChangeAspect="1"/>
          </p:cNvPicPr>
          <p:nvPr/>
        </p:nvPicPr>
        <p:blipFill>
          <a:blip r:embed="rId2"/>
          <a:stretch>
            <a:fillRect/>
          </a:stretch>
        </p:blipFill>
        <p:spPr>
          <a:xfrm>
            <a:off x="2106660" y="4372863"/>
            <a:ext cx="1727794" cy="2484849"/>
          </a:xfrm>
          <a:prstGeom prst="rect">
            <a:avLst/>
          </a:prstGeom>
        </p:spPr>
      </p:pic>
      <p:pic>
        <p:nvPicPr>
          <p:cNvPr id="11" name="Picture 4" descr="КОМПЬЮТЕРЫ ДНК В МИРЕ НАУКИ"/>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2837" y="4372863"/>
            <a:ext cx="1723805" cy="24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4551801" y="5134078"/>
            <a:ext cx="2661203" cy="1417004"/>
          </a:xfrm>
          <a:prstGeom prst="rect">
            <a:avLst/>
          </a:prstGeom>
        </p:spPr>
      </p:pic>
    </p:spTree>
    <p:extLst>
      <p:ext uri="{BB962C8B-B14F-4D97-AF65-F5344CB8AC3E}">
        <p14:creationId xmlns:p14="http://schemas.microsoft.com/office/powerpoint/2010/main" val="57528253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2402238"/>
            <a:ext cx="12192000" cy="4455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p:cNvSpPr/>
          <p:nvPr/>
        </p:nvSpPr>
        <p:spPr>
          <a:xfrm>
            <a:off x="592428" y="428270"/>
            <a:ext cx="6014434" cy="1384995"/>
          </a:xfrm>
          <a:prstGeom prst="rect">
            <a:avLst/>
          </a:prstGeom>
        </p:spPr>
        <p:txBody>
          <a:bodyPr wrap="square">
            <a:spAutoFit/>
          </a:bodyPr>
          <a:lstStyle/>
          <a:p>
            <a:pPr defTabSz="913755" fontAlgn="base">
              <a:spcBef>
                <a:spcPct val="0"/>
              </a:spcBef>
              <a:spcAft>
                <a:spcPct val="0"/>
              </a:spcAft>
            </a:pPr>
            <a:r>
              <a:rPr lang="en-US" altLang="zh-CN" sz="2800" dirty="0"/>
              <a:t>Letters C-G and A-T/U form complementary pairs with 3 and 2 hydrogen bonds</a:t>
            </a:r>
            <a:r>
              <a:rPr lang="en-US" altLang="zh-CN" sz="2800" dirty="0" smtClean="0"/>
              <a:t>.</a:t>
            </a:r>
            <a:endParaRPr lang="en-US" altLang="zh-CN" sz="2800" dirty="0"/>
          </a:p>
        </p:txBody>
      </p:sp>
      <p:sp>
        <p:nvSpPr>
          <p:cNvPr id="33" name="矩形 32"/>
          <p:cNvSpPr/>
          <p:nvPr/>
        </p:nvSpPr>
        <p:spPr>
          <a:xfrm>
            <a:off x="6935372" y="545660"/>
            <a:ext cx="4900313" cy="830997"/>
          </a:xfrm>
          <a:prstGeom prst="rect">
            <a:avLst/>
          </a:prstGeom>
        </p:spPr>
        <p:txBody>
          <a:bodyPr wrap="square">
            <a:spAutoFit/>
          </a:bodyPr>
          <a:lstStyle/>
          <a:p>
            <a:pPr defTabSz="913755" fontAlgn="base">
              <a:spcBef>
                <a:spcPct val="0"/>
              </a:spcBef>
              <a:spcAft>
                <a:spcPct val="0"/>
              </a:spcAft>
            </a:pPr>
            <a:r>
              <a:rPr lang="zh-CN" altLang="en-US" sz="2400" dirty="0">
                <a:solidFill>
                  <a:schemeClr val="bg1"/>
                </a:solidFill>
              </a:rPr>
              <a:t>字母</a:t>
            </a:r>
            <a:r>
              <a:rPr lang="en-US" altLang="zh-CN" sz="2400" dirty="0">
                <a:solidFill>
                  <a:schemeClr val="bg1"/>
                </a:solidFill>
              </a:rPr>
              <a:t>C-G</a:t>
            </a:r>
            <a:r>
              <a:rPr lang="zh-CN" altLang="en-US" sz="2400" dirty="0">
                <a:solidFill>
                  <a:schemeClr val="bg1"/>
                </a:solidFill>
              </a:rPr>
              <a:t>与</a:t>
            </a:r>
            <a:r>
              <a:rPr lang="en-US" altLang="zh-CN" sz="2400" dirty="0">
                <a:solidFill>
                  <a:schemeClr val="bg1"/>
                </a:solidFill>
              </a:rPr>
              <a:t>A-T/U </a:t>
            </a:r>
            <a:r>
              <a:rPr lang="zh-CN" altLang="en-US" sz="2400" dirty="0">
                <a:solidFill>
                  <a:schemeClr val="bg1"/>
                </a:solidFill>
              </a:rPr>
              <a:t>与</a:t>
            </a:r>
            <a:r>
              <a:rPr lang="en-US" altLang="zh-CN" sz="2400" dirty="0">
                <a:solidFill>
                  <a:schemeClr val="bg1"/>
                </a:solidFill>
              </a:rPr>
              <a:t>3</a:t>
            </a:r>
            <a:r>
              <a:rPr lang="zh-CN" altLang="en-US" sz="2400" dirty="0">
                <a:solidFill>
                  <a:schemeClr val="bg1"/>
                </a:solidFill>
              </a:rPr>
              <a:t>到</a:t>
            </a:r>
            <a:r>
              <a:rPr lang="en-US" altLang="zh-CN" sz="2400" dirty="0">
                <a:solidFill>
                  <a:schemeClr val="bg1"/>
                </a:solidFill>
              </a:rPr>
              <a:t>2</a:t>
            </a:r>
            <a:r>
              <a:rPr lang="zh-CN" altLang="en-US" sz="2400" dirty="0">
                <a:solidFill>
                  <a:schemeClr val="bg1"/>
                </a:solidFill>
              </a:rPr>
              <a:t>个氢键形成互补对</a:t>
            </a:r>
          </a:p>
        </p:txBody>
      </p:sp>
      <p:graphicFrame>
        <p:nvGraphicFramePr>
          <p:cNvPr id="3" name="Object 2"/>
          <p:cNvGraphicFramePr>
            <a:graphicFrameLocks noChangeAspect="1"/>
          </p:cNvGraphicFramePr>
          <p:nvPr>
            <p:extLst>
              <p:ext uri="{D42A27DB-BD31-4B8C-83A1-F6EECF244321}">
                <p14:modId xmlns:p14="http://schemas.microsoft.com/office/powerpoint/2010/main" val="792911775"/>
              </p:ext>
            </p:extLst>
          </p:nvPr>
        </p:nvGraphicFramePr>
        <p:xfrm>
          <a:off x="3693872" y="2607834"/>
          <a:ext cx="6483000" cy="4250166"/>
        </p:xfrm>
        <a:graphic>
          <a:graphicData uri="http://schemas.openxmlformats.org/presentationml/2006/ole">
            <mc:AlternateContent xmlns:mc="http://schemas.openxmlformats.org/markup-compatibility/2006">
              <mc:Choice xmlns:v="urn:schemas-microsoft-com:vml" Requires="v">
                <p:oleObj spid="_x0000_s28755" name="Точечный рисунок" r:id="rId3" imgW="7000000" imgH="5495238" progId="PBrush">
                  <p:embed/>
                </p:oleObj>
              </mc:Choice>
              <mc:Fallback>
                <p:oleObj name="Точечный рисунок" r:id="rId3" imgW="7000000" imgH="5495238" progId="PBrush">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3872" y="2607834"/>
                        <a:ext cx="6483000" cy="425016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69912824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4233342"/>
            <a:ext cx="12192000" cy="2624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p:cNvSpPr/>
          <p:nvPr/>
        </p:nvSpPr>
        <p:spPr>
          <a:xfrm>
            <a:off x="-1" y="152225"/>
            <a:ext cx="7878859" cy="3422475"/>
          </a:xfrm>
          <a:prstGeom prst="rect">
            <a:avLst/>
          </a:prstGeom>
        </p:spPr>
        <p:txBody>
          <a:bodyPr wrap="square">
            <a:spAutoFit/>
          </a:bodyPr>
          <a:lstStyle/>
          <a:p>
            <a:pPr>
              <a:lnSpc>
                <a:spcPct val="90000"/>
              </a:lnSpc>
              <a:buNone/>
              <a:defRPr/>
            </a:pPr>
            <a:r>
              <a:rPr lang="ru-RU" altLang="zh-CN" sz="2400" dirty="0" smtClean="0">
                <a:latin typeface="Calibri" charset="0"/>
              </a:rPr>
              <a:t>        </a:t>
            </a:r>
            <a:r>
              <a:rPr lang="en-US" altLang="zh-CN" sz="2400" dirty="0" smtClean="0">
                <a:latin typeface="Calibri" charset="0"/>
              </a:rPr>
              <a:t>In </a:t>
            </a:r>
            <a:r>
              <a:rPr lang="en-US" altLang="zh-CN" sz="2400" dirty="0">
                <a:latin typeface="Calibri" charset="0"/>
              </a:rPr>
              <a:t>noise-immunity coding and quantum mechanics, </a:t>
            </a:r>
            <a:r>
              <a:rPr lang="en-US" altLang="zh-CN" sz="2400" b="1" dirty="0">
                <a:latin typeface="Calibri" charset="0"/>
              </a:rPr>
              <a:t>Hadamard matrices</a:t>
            </a:r>
            <a:r>
              <a:rPr lang="en-US" altLang="zh-CN" sz="2400" dirty="0">
                <a:latin typeface="Calibri" charset="0"/>
              </a:rPr>
              <a:t>, </a:t>
            </a:r>
            <a:r>
              <a:rPr lang="en-US" altLang="zh-CN" sz="2400" b="1" dirty="0">
                <a:latin typeface="Calibri" charset="0"/>
              </a:rPr>
              <a:t>rows of which are Walsh functions</a:t>
            </a:r>
            <a:r>
              <a:rPr lang="en-US" altLang="zh-CN" sz="2400" dirty="0">
                <a:latin typeface="Calibri" charset="0"/>
              </a:rPr>
              <a:t>, play significant roles</a:t>
            </a:r>
            <a:r>
              <a:rPr lang="en-US" altLang="zh-CN" sz="2400" dirty="0" smtClean="0">
                <a:latin typeface="Calibri" charset="0"/>
              </a:rPr>
              <a:t>.</a:t>
            </a:r>
            <a:r>
              <a:rPr lang="ru-RU" altLang="zh-CN" sz="2400" dirty="0" smtClean="0">
                <a:latin typeface="Calibri" charset="0"/>
              </a:rPr>
              <a:t> </a:t>
            </a:r>
            <a:r>
              <a:rPr lang="en-US" altLang="zh-CN" sz="2400" dirty="0" smtClean="0">
                <a:latin typeface="Calibri" charset="0"/>
              </a:rPr>
              <a:t>By </a:t>
            </a:r>
            <a:r>
              <a:rPr lang="en-US" altLang="zh-CN" sz="2400" dirty="0">
                <a:latin typeface="Calibri" charset="0"/>
              </a:rPr>
              <a:t>definition, a Hadamard matrix is a square matrix </a:t>
            </a:r>
            <a:r>
              <a:rPr lang="en-US" altLang="zh-CN" sz="2400" b="1" dirty="0">
                <a:latin typeface="Calibri" charset="0"/>
              </a:rPr>
              <a:t>H</a:t>
            </a:r>
            <a:r>
              <a:rPr lang="en-US" altLang="zh-CN" sz="2400" dirty="0">
                <a:latin typeface="Calibri" charset="0"/>
              </a:rPr>
              <a:t> with entries ±1, which satisfies </a:t>
            </a:r>
            <a:r>
              <a:rPr lang="en-US" altLang="zh-CN" sz="2400" b="1" dirty="0">
                <a:latin typeface="Calibri" charset="0"/>
              </a:rPr>
              <a:t>H</a:t>
            </a:r>
            <a:r>
              <a:rPr lang="en-US" altLang="zh-CN" sz="2400" dirty="0">
                <a:latin typeface="Calibri" charset="0"/>
              </a:rPr>
              <a:t>*</a:t>
            </a:r>
            <a:r>
              <a:rPr lang="en-US" altLang="zh-CN" sz="2400" b="1" dirty="0">
                <a:latin typeface="Calibri" charset="0"/>
              </a:rPr>
              <a:t>H</a:t>
            </a:r>
            <a:r>
              <a:rPr lang="en-US" altLang="zh-CN" sz="2400" b="1" baseline="30000" dirty="0">
                <a:latin typeface="Calibri" charset="0"/>
              </a:rPr>
              <a:t>T</a:t>
            </a:r>
            <a:r>
              <a:rPr lang="en-US" altLang="zh-CN" sz="2400" dirty="0">
                <a:latin typeface="Calibri" charset="0"/>
              </a:rPr>
              <a:t> = </a:t>
            </a:r>
            <a:r>
              <a:rPr lang="ru-RU" altLang="zh-CN" sz="2400" dirty="0">
                <a:latin typeface="Calibri" charset="0"/>
              </a:rPr>
              <a:t>n</a:t>
            </a:r>
            <a:r>
              <a:rPr lang="en-US" altLang="zh-CN" sz="2400" dirty="0">
                <a:latin typeface="Calibri" charset="0"/>
              </a:rPr>
              <a:t>*</a:t>
            </a:r>
            <a:r>
              <a:rPr lang="en-US" altLang="zh-CN" sz="2400" b="1" dirty="0">
                <a:latin typeface="Calibri" charset="0"/>
              </a:rPr>
              <a:t>E</a:t>
            </a:r>
            <a:r>
              <a:rPr lang="en-US" altLang="zh-CN" sz="2400" dirty="0">
                <a:latin typeface="Calibri" charset="0"/>
              </a:rPr>
              <a:t>, where  </a:t>
            </a:r>
            <a:r>
              <a:rPr lang="en-US" altLang="zh-CN" sz="2400" b="1" dirty="0">
                <a:latin typeface="Calibri" charset="0"/>
              </a:rPr>
              <a:t>H</a:t>
            </a:r>
            <a:r>
              <a:rPr lang="en-US" altLang="zh-CN" sz="2400" b="1" baseline="30000" dirty="0">
                <a:latin typeface="Calibri" charset="0"/>
              </a:rPr>
              <a:t>T </a:t>
            </a:r>
            <a:r>
              <a:rPr lang="en-US" altLang="zh-CN" sz="2400" dirty="0">
                <a:latin typeface="Calibri" charset="0"/>
              </a:rPr>
              <a:t>- transposed matrix, </a:t>
            </a:r>
            <a:r>
              <a:rPr lang="en-US" altLang="zh-CN" sz="2400" b="1" dirty="0">
                <a:latin typeface="Calibri" charset="0"/>
              </a:rPr>
              <a:t>E</a:t>
            </a:r>
            <a:r>
              <a:rPr lang="en-US" altLang="zh-CN" sz="2400" dirty="0">
                <a:latin typeface="Calibri" charset="0"/>
              </a:rPr>
              <a:t> – identity matrix.</a:t>
            </a:r>
            <a:r>
              <a:rPr lang="zh-CN" altLang="en-US" sz="2400" dirty="0"/>
              <a:t> </a:t>
            </a:r>
            <a:r>
              <a:rPr lang="en-US" altLang="zh-CN" sz="2400" dirty="0">
                <a:latin typeface="Calibri" charset="0"/>
              </a:rPr>
              <a:t>Tensor (or Kronecker) exponentiation of Hadamard (2*2)-matrix H</a:t>
            </a:r>
            <a:r>
              <a:rPr lang="en-US" altLang="zh-CN" sz="2400" baseline="-25000" dirty="0">
                <a:latin typeface="Calibri" charset="0"/>
              </a:rPr>
              <a:t>2</a:t>
            </a:r>
            <a:r>
              <a:rPr lang="en-US" altLang="zh-CN" sz="2400" dirty="0">
                <a:latin typeface="Calibri" charset="0"/>
              </a:rPr>
              <a:t> generates a tensor family of Hadamard (2</a:t>
            </a:r>
            <a:r>
              <a:rPr lang="en-US" altLang="zh-CN" sz="2400" baseline="30000" dirty="0">
                <a:latin typeface="Calibri" charset="0"/>
              </a:rPr>
              <a:t>n</a:t>
            </a:r>
            <a:r>
              <a:rPr lang="en-US" altLang="zh-CN" sz="2400" dirty="0">
                <a:latin typeface="Calibri" charset="0"/>
              </a:rPr>
              <a:t>*2</a:t>
            </a:r>
            <a:r>
              <a:rPr lang="en-US" altLang="zh-CN" sz="2400" baseline="30000" dirty="0">
                <a:latin typeface="Calibri" charset="0"/>
              </a:rPr>
              <a:t>n</a:t>
            </a:r>
            <a:r>
              <a:rPr lang="en-US" altLang="zh-CN" sz="2400" dirty="0">
                <a:latin typeface="Calibri" charset="0"/>
              </a:rPr>
              <a:t>)-matrices H</a:t>
            </a:r>
            <a:r>
              <a:rPr lang="en-US" altLang="zh-CN" sz="2400" baseline="-25000" dirty="0">
                <a:latin typeface="Calibri" charset="0"/>
              </a:rPr>
              <a:t>2</a:t>
            </a:r>
            <a:r>
              <a:rPr lang="en-US" altLang="zh-CN" sz="2400" baseline="30000" dirty="0">
                <a:latin typeface="Calibri" charset="0"/>
              </a:rPr>
              <a:t>(n</a:t>
            </a:r>
            <a:r>
              <a:rPr lang="en-US" altLang="zh-CN" sz="2400" baseline="30000" dirty="0" smtClean="0">
                <a:latin typeface="Calibri" charset="0"/>
              </a:rPr>
              <a:t>)</a:t>
            </a:r>
            <a:r>
              <a:rPr lang="en-US" altLang="zh-CN" sz="2400" dirty="0">
                <a:latin typeface="Calibri" charset="0"/>
              </a:rPr>
              <a:t/>
            </a:r>
            <a:br>
              <a:rPr lang="en-US" altLang="zh-CN" sz="2400" dirty="0">
                <a:latin typeface="Calibri" charset="0"/>
              </a:rPr>
            </a:br>
            <a:endParaRPr lang="en-US" altLang="zh-CN" sz="2400" dirty="0" smtClean="0">
              <a:latin typeface="Calibri" charset="0"/>
            </a:endParaRPr>
          </a:p>
          <a:p>
            <a:pPr>
              <a:lnSpc>
                <a:spcPct val="90000"/>
              </a:lnSpc>
              <a:buNone/>
              <a:defRPr/>
            </a:pPr>
            <a:r>
              <a:rPr lang="ru-RU" altLang="zh-CN" sz="2400" dirty="0" smtClean="0">
                <a:latin typeface="Calibri" charset="0"/>
              </a:rPr>
              <a:t>(</a:t>
            </a:r>
            <a:r>
              <a:rPr lang="en-US" altLang="zh-CN" sz="2400" dirty="0" smtClean="0">
                <a:latin typeface="Calibri" charset="0"/>
              </a:rPr>
              <a:t>black </a:t>
            </a:r>
            <a:r>
              <a:rPr lang="en-US" altLang="zh-CN" sz="2400" dirty="0">
                <a:latin typeface="Calibri" charset="0"/>
              </a:rPr>
              <a:t>cells correspond to components “+1”, white cells – to “-1</a:t>
            </a:r>
            <a:r>
              <a:rPr lang="en-US" altLang="zh-CN" sz="2400" dirty="0" smtClean="0">
                <a:latin typeface="Calibri" charset="0"/>
              </a:rPr>
              <a:t>”; number </a:t>
            </a:r>
            <a:r>
              <a:rPr lang="en-US" altLang="zh-CN" sz="2400" dirty="0">
                <a:latin typeface="Calibri" charset="0"/>
              </a:rPr>
              <a:t>in brackets (n) means a </a:t>
            </a:r>
            <a:r>
              <a:rPr lang="en-US" altLang="zh-CN" sz="2400" u="sng" dirty="0">
                <a:latin typeface="Calibri" charset="0"/>
              </a:rPr>
              <a:t>tensor </a:t>
            </a:r>
            <a:r>
              <a:rPr lang="en-US" altLang="zh-CN" sz="2400" u="sng" dirty="0" smtClean="0">
                <a:latin typeface="Calibri" charset="0"/>
              </a:rPr>
              <a:t>power</a:t>
            </a:r>
            <a:r>
              <a:rPr lang="en-US" altLang="zh-CN" sz="2400" dirty="0" smtClean="0">
                <a:latin typeface="Calibri" charset="0"/>
              </a:rPr>
              <a:t>).</a:t>
            </a:r>
            <a:endParaRPr lang="ru-RU" altLang="zh-CN" sz="2400" dirty="0"/>
          </a:p>
        </p:txBody>
      </p:sp>
      <p:sp>
        <p:nvSpPr>
          <p:cNvPr id="33" name="矩形 32"/>
          <p:cNvSpPr/>
          <p:nvPr/>
        </p:nvSpPr>
        <p:spPr>
          <a:xfrm>
            <a:off x="8010659" y="98556"/>
            <a:ext cx="4073488" cy="3847207"/>
          </a:xfrm>
          <a:prstGeom prst="rect">
            <a:avLst/>
          </a:prstGeom>
          <a:ln>
            <a:solidFill>
              <a:schemeClr val="accent1">
                <a:lumMod val="40000"/>
                <a:lumOff val="60000"/>
              </a:schemeClr>
            </a:solidFill>
          </a:ln>
        </p:spPr>
        <p:txBody>
          <a:bodyPr wrap="square">
            <a:spAutoFit/>
          </a:bodyPr>
          <a:lstStyle/>
          <a:p>
            <a:r>
              <a:rPr lang="en-US" altLang="zh-CN" sz="2400" dirty="0"/>
              <a:t> </a:t>
            </a:r>
            <a:r>
              <a:rPr lang="zh-CN" altLang="en-US" sz="2000" dirty="0">
                <a:solidFill>
                  <a:schemeClr val="bg1"/>
                </a:solidFill>
              </a:rPr>
              <a:t>在抗干扰度编码和量子力学</a:t>
            </a:r>
            <a:r>
              <a:rPr lang="en-US" altLang="zh-CN" sz="2000" dirty="0">
                <a:solidFill>
                  <a:schemeClr val="bg1"/>
                </a:solidFill>
              </a:rPr>
              <a:t>, </a:t>
            </a:r>
            <a:r>
              <a:rPr lang="en-US" altLang="zh-CN" sz="2000" dirty="0" err="1">
                <a:solidFill>
                  <a:schemeClr val="bg1"/>
                </a:solidFill>
              </a:rPr>
              <a:t>Hadamard</a:t>
            </a:r>
            <a:r>
              <a:rPr lang="zh-CN" altLang="en-US" sz="2000" dirty="0" smtClean="0">
                <a:solidFill>
                  <a:schemeClr val="bg1"/>
                </a:solidFill>
              </a:rPr>
              <a:t>矩</a:t>
            </a:r>
            <a:r>
              <a:rPr lang="zh-CN" altLang="en-US" sz="2000" dirty="0">
                <a:solidFill>
                  <a:schemeClr val="bg1"/>
                </a:solidFill>
              </a:rPr>
              <a:t>阵</a:t>
            </a:r>
            <a:r>
              <a:rPr lang="en-US" altLang="zh-CN" sz="2000" dirty="0">
                <a:solidFill>
                  <a:schemeClr val="bg1"/>
                </a:solidFill>
              </a:rPr>
              <a:t>, ,</a:t>
            </a:r>
            <a:r>
              <a:rPr lang="zh-CN" altLang="en-US" sz="2000" dirty="0">
                <a:solidFill>
                  <a:schemeClr val="bg1"/>
                </a:solidFill>
              </a:rPr>
              <a:t>扮演重要的角色，其中主要的</a:t>
            </a:r>
            <a:r>
              <a:rPr lang="zh-CN" altLang="en-US" sz="2000" dirty="0" smtClean="0">
                <a:solidFill>
                  <a:schemeClr val="bg1"/>
                </a:solidFill>
              </a:rPr>
              <a:t>是</a:t>
            </a:r>
            <a:r>
              <a:rPr lang="en-US" altLang="zh-CN" sz="2000" dirty="0">
                <a:solidFill>
                  <a:schemeClr val="bg1"/>
                </a:solidFill>
              </a:rPr>
              <a:t>Walsh</a:t>
            </a:r>
            <a:r>
              <a:rPr lang="zh-CN" altLang="en-US" sz="2000" dirty="0" smtClean="0">
                <a:solidFill>
                  <a:schemeClr val="bg1"/>
                </a:solidFill>
              </a:rPr>
              <a:t>函</a:t>
            </a:r>
            <a:r>
              <a:rPr lang="zh-CN" altLang="en-US" sz="2000" dirty="0">
                <a:solidFill>
                  <a:schemeClr val="bg1"/>
                </a:solidFill>
              </a:rPr>
              <a:t>数。根据定义</a:t>
            </a:r>
            <a:r>
              <a:rPr lang="en-US" altLang="zh-CN" sz="2000" dirty="0">
                <a:solidFill>
                  <a:schemeClr val="bg1"/>
                </a:solidFill>
              </a:rPr>
              <a:t>,</a:t>
            </a:r>
            <a:r>
              <a:rPr lang="zh-CN" altLang="en-US" sz="2000" dirty="0">
                <a:solidFill>
                  <a:schemeClr val="bg1"/>
                </a:solidFill>
              </a:rPr>
              <a:t>一</a:t>
            </a:r>
            <a:r>
              <a:rPr lang="zh-CN" altLang="en-US" sz="2000" dirty="0" smtClean="0">
                <a:solidFill>
                  <a:schemeClr val="bg1"/>
                </a:solidFill>
              </a:rPr>
              <a:t>个</a:t>
            </a:r>
            <a:r>
              <a:rPr lang="en-US" altLang="zh-CN" sz="2000" dirty="0" err="1">
                <a:solidFill>
                  <a:schemeClr val="bg1"/>
                </a:solidFill>
              </a:rPr>
              <a:t>Hadamard</a:t>
            </a:r>
            <a:r>
              <a:rPr lang="zh-CN" altLang="en-US" sz="2000" dirty="0" smtClean="0">
                <a:solidFill>
                  <a:schemeClr val="bg1"/>
                </a:solidFill>
              </a:rPr>
              <a:t>是</a:t>
            </a:r>
            <a:r>
              <a:rPr lang="zh-CN" altLang="en-US" sz="2000" dirty="0">
                <a:solidFill>
                  <a:schemeClr val="bg1"/>
                </a:solidFill>
              </a:rPr>
              <a:t>一个方阵</a:t>
            </a:r>
            <a:r>
              <a:rPr lang="en-US" altLang="zh-CN" sz="2000" dirty="0">
                <a:solidFill>
                  <a:schemeClr val="bg1"/>
                </a:solidFill>
              </a:rPr>
              <a:t>H</a:t>
            </a:r>
            <a:r>
              <a:rPr lang="zh-CN" altLang="en-US" sz="2000" dirty="0">
                <a:solidFill>
                  <a:schemeClr val="bg1"/>
                </a:solidFill>
              </a:rPr>
              <a:t>可以键入</a:t>
            </a:r>
            <a:r>
              <a:rPr lang="en-US" altLang="zh-CN" sz="2000" dirty="0">
                <a:solidFill>
                  <a:schemeClr val="bg1"/>
                </a:solidFill>
              </a:rPr>
              <a:t>±1 ,</a:t>
            </a:r>
            <a:r>
              <a:rPr lang="zh-CN" altLang="en-US" sz="2000" dirty="0">
                <a:solidFill>
                  <a:schemeClr val="bg1"/>
                </a:solidFill>
              </a:rPr>
              <a:t>满足</a:t>
            </a:r>
            <a:r>
              <a:rPr lang="en-US" altLang="zh-CN" sz="2000" dirty="0">
                <a:solidFill>
                  <a:schemeClr val="bg1"/>
                </a:solidFill>
              </a:rPr>
              <a:t>H * HT = n * E,HT -</a:t>
            </a:r>
            <a:r>
              <a:rPr lang="zh-CN" altLang="en-US" sz="2000" dirty="0">
                <a:solidFill>
                  <a:schemeClr val="bg1"/>
                </a:solidFill>
              </a:rPr>
              <a:t>转置矩阵</a:t>
            </a:r>
            <a:r>
              <a:rPr lang="en-US" altLang="zh-CN" sz="2000" dirty="0">
                <a:solidFill>
                  <a:schemeClr val="bg1"/>
                </a:solidFill>
              </a:rPr>
              <a:t>,E -</a:t>
            </a:r>
            <a:r>
              <a:rPr lang="zh-CN" altLang="en-US" sz="2000" dirty="0">
                <a:solidFill>
                  <a:schemeClr val="bg1"/>
                </a:solidFill>
              </a:rPr>
              <a:t>单位矩阵。张</a:t>
            </a:r>
            <a:r>
              <a:rPr lang="zh-CN" altLang="en-US" sz="2000" dirty="0" smtClean="0">
                <a:solidFill>
                  <a:schemeClr val="bg1"/>
                </a:solidFill>
              </a:rPr>
              <a:t>量</a:t>
            </a:r>
            <a:r>
              <a:rPr lang="en-US" altLang="zh-CN" sz="2000" dirty="0" err="1">
                <a:solidFill>
                  <a:schemeClr val="bg1"/>
                </a:solidFill>
              </a:rPr>
              <a:t>Hadamard</a:t>
            </a:r>
            <a:r>
              <a:rPr lang="en-US" altLang="zh-CN" sz="2000" dirty="0">
                <a:solidFill>
                  <a:schemeClr val="bg1"/>
                </a:solidFill>
              </a:rPr>
              <a:t> (2 * 2)</a:t>
            </a:r>
            <a:r>
              <a:rPr lang="zh-CN" altLang="en-US" sz="2000" dirty="0">
                <a:solidFill>
                  <a:schemeClr val="bg1"/>
                </a:solidFill>
              </a:rPr>
              <a:t>矩阵的求幂</a:t>
            </a:r>
            <a:r>
              <a:rPr lang="en-US" altLang="zh-CN" sz="2000" dirty="0">
                <a:solidFill>
                  <a:schemeClr val="bg1"/>
                </a:solidFill>
              </a:rPr>
              <a:t>H2</a:t>
            </a:r>
            <a:r>
              <a:rPr lang="zh-CN" altLang="en-US" sz="2000" dirty="0">
                <a:solidFill>
                  <a:schemeClr val="bg1"/>
                </a:solidFill>
              </a:rPr>
              <a:t>生成一个张量的阿达玛</a:t>
            </a:r>
            <a:r>
              <a:rPr lang="en-US" altLang="zh-CN" sz="2000" dirty="0">
                <a:solidFill>
                  <a:schemeClr val="bg1"/>
                </a:solidFill>
              </a:rPr>
              <a:t>(2 n * 2 n)</a:t>
            </a:r>
            <a:r>
              <a:rPr lang="zh-CN" altLang="en-US" sz="2000" dirty="0">
                <a:solidFill>
                  <a:schemeClr val="bg1"/>
                </a:solidFill>
              </a:rPr>
              <a:t>矩阵</a:t>
            </a:r>
            <a:r>
              <a:rPr lang="en-US" altLang="zh-CN" sz="2000" dirty="0">
                <a:solidFill>
                  <a:schemeClr val="bg1"/>
                </a:solidFill>
              </a:rPr>
              <a:t>H2(n): </a:t>
            </a:r>
            <a:r>
              <a:rPr lang="en-US" altLang="zh-CN" sz="2000" dirty="0" err="1">
                <a:solidFill>
                  <a:schemeClr val="bg1"/>
                </a:solidFill>
              </a:rPr>
              <a:t>n.KBlack</a:t>
            </a:r>
            <a:r>
              <a:rPr lang="zh-CN" altLang="en-US" sz="2000" dirty="0">
                <a:solidFill>
                  <a:schemeClr val="bg1"/>
                </a:solidFill>
              </a:rPr>
              <a:t>细胞对应组件“</a:t>
            </a:r>
            <a:r>
              <a:rPr lang="en-US" altLang="zh-CN" sz="2000" dirty="0">
                <a:solidFill>
                  <a:schemeClr val="bg1"/>
                </a:solidFill>
              </a:rPr>
              <a:t>+ 1”,</a:t>
            </a:r>
            <a:r>
              <a:rPr lang="zh-CN" altLang="en-US" sz="2000" dirty="0">
                <a:solidFill>
                  <a:schemeClr val="bg1"/>
                </a:solidFill>
              </a:rPr>
              <a:t>白细胞</a:t>
            </a:r>
            <a:r>
              <a:rPr lang="en-US" altLang="zh-CN" sz="2000" dirty="0">
                <a:solidFill>
                  <a:schemeClr val="bg1"/>
                </a:solidFill>
              </a:rPr>
              <a:t>——“1”</a:t>
            </a:r>
            <a:r>
              <a:rPr lang="zh-CN" altLang="en-US" sz="2000" dirty="0">
                <a:solidFill>
                  <a:schemeClr val="bg1"/>
                </a:solidFill>
              </a:rPr>
              <a:t>。数字在括号中</a:t>
            </a:r>
            <a:r>
              <a:rPr lang="en-US" altLang="zh-CN" sz="2000" dirty="0">
                <a:solidFill>
                  <a:schemeClr val="bg1"/>
                </a:solidFill>
              </a:rPr>
              <a:t>(n)</a:t>
            </a:r>
            <a:r>
              <a:rPr lang="zh-CN" altLang="en-US" sz="2000" dirty="0">
                <a:solidFill>
                  <a:schemeClr val="bg1"/>
                </a:solidFill>
              </a:rPr>
              <a:t>意味着一个张量</a:t>
            </a:r>
            <a:r>
              <a:rPr lang="en-US" altLang="zh-CN" sz="2000" dirty="0">
                <a:solidFill>
                  <a:schemeClr val="bg1"/>
                </a:solidFill>
              </a:rPr>
              <a:t>n</a:t>
            </a:r>
            <a:r>
              <a:rPr lang="zh-CN" altLang="en-US" sz="2000" dirty="0">
                <a:solidFill>
                  <a:schemeClr val="bg1"/>
                </a:solidFill>
              </a:rPr>
              <a:t>次方。</a:t>
            </a:r>
            <a:r>
              <a:rPr lang="zh-CN" altLang="en-US" sz="2400" dirty="0"/>
              <a:t/>
            </a:r>
            <a:br>
              <a:rPr lang="zh-CN" altLang="en-US" sz="2400" dirty="0"/>
            </a:br>
            <a:endParaRPr lang="zh-CN" altLang="zh-CN" sz="2000" dirty="0">
              <a:solidFill>
                <a:schemeClr val="bg1"/>
              </a:solidFill>
              <a:latin typeface="+mj-lt"/>
            </a:endParaRPr>
          </a:p>
        </p:txBody>
      </p:sp>
      <p:pic>
        <p:nvPicPr>
          <p:cNvPr id="6" name="Picture 5"/>
          <p:cNvPicPr>
            <a:picLocks noChangeAspect="1"/>
          </p:cNvPicPr>
          <p:nvPr/>
        </p:nvPicPr>
        <p:blipFill>
          <a:blip r:embed="rId2"/>
          <a:stretch>
            <a:fillRect/>
          </a:stretch>
        </p:blipFill>
        <p:spPr>
          <a:xfrm>
            <a:off x="2366910" y="4326637"/>
            <a:ext cx="7438387" cy="2438649"/>
          </a:xfrm>
          <a:prstGeom prst="rect">
            <a:avLst/>
          </a:prstGeom>
        </p:spPr>
      </p:pic>
    </p:spTree>
    <p:extLst>
      <p:ext uri="{BB962C8B-B14F-4D97-AF65-F5344CB8AC3E}">
        <p14:creationId xmlns:p14="http://schemas.microsoft.com/office/powerpoint/2010/main" val="228950959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0" y="2603715"/>
            <a:ext cx="12192000" cy="4254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p:cNvSpPr/>
          <p:nvPr/>
        </p:nvSpPr>
        <p:spPr>
          <a:xfrm>
            <a:off x="155069" y="380825"/>
            <a:ext cx="7098217" cy="1754326"/>
          </a:xfrm>
          <a:prstGeom prst="rect">
            <a:avLst/>
          </a:prstGeom>
        </p:spPr>
        <p:txBody>
          <a:bodyPr wrap="square">
            <a:spAutoFit/>
          </a:bodyPr>
          <a:lstStyle/>
          <a:p>
            <a:pPr>
              <a:lnSpc>
                <a:spcPct val="90000"/>
              </a:lnSpc>
              <a:buNone/>
              <a:defRPr/>
            </a:pPr>
            <a:endParaRPr lang="en-US" altLang="zh-CN" sz="2400" dirty="0" smtClean="0"/>
          </a:p>
          <a:p>
            <a:pPr>
              <a:lnSpc>
                <a:spcPct val="90000"/>
              </a:lnSpc>
              <a:buNone/>
              <a:defRPr/>
            </a:pPr>
            <a:r>
              <a:rPr lang="en-US" altLang="zh-CN" sz="2400" dirty="0" smtClean="0"/>
              <a:t>Here </a:t>
            </a:r>
            <a:r>
              <a:rPr lang="en-US" altLang="zh-CN" sz="2400" dirty="0"/>
              <a:t>one can remind that tensor (or </a:t>
            </a:r>
            <a:r>
              <a:rPr lang="en-US" altLang="zh-CN" sz="2400" dirty="0" err="1"/>
              <a:t>Kronecker</a:t>
            </a:r>
            <a:r>
              <a:rPr lang="en-US" altLang="zh-CN" sz="2400" dirty="0"/>
              <a:t>) multiplication of matrices is a known operation in mathematics, physics and informatics:</a:t>
            </a:r>
            <a:br>
              <a:rPr lang="en-US" altLang="zh-CN" sz="2400" dirty="0"/>
            </a:br>
            <a:endParaRPr lang="ru-RU" altLang="zh-CN" sz="2400" dirty="0">
              <a:solidFill>
                <a:srgbClr val="0F2B37"/>
              </a:solidFill>
            </a:endParaRPr>
          </a:p>
        </p:txBody>
      </p:sp>
      <p:sp>
        <p:nvSpPr>
          <p:cNvPr id="33" name="矩形 32"/>
          <p:cNvSpPr/>
          <p:nvPr/>
        </p:nvSpPr>
        <p:spPr>
          <a:xfrm>
            <a:off x="7476813" y="554801"/>
            <a:ext cx="4202277" cy="1077218"/>
          </a:xfrm>
          <a:prstGeom prst="rect">
            <a:avLst/>
          </a:prstGeom>
        </p:spPr>
        <p:txBody>
          <a:bodyPr wrap="square">
            <a:spAutoFit/>
          </a:bodyPr>
          <a:lstStyle/>
          <a:p>
            <a:endParaRPr lang="en-US" altLang="zh-CN" sz="2400" dirty="0" smtClean="0">
              <a:solidFill>
                <a:schemeClr val="bg1"/>
              </a:solidFill>
            </a:endParaRPr>
          </a:p>
          <a:p>
            <a:r>
              <a:rPr lang="zh-CN" altLang="en-US" sz="2000" dirty="0">
                <a:solidFill>
                  <a:schemeClr val="bg1"/>
                </a:solidFill>
              </a:rPr>
              <a:t>提示</a:t>
            </a:r>
            <a:r>
              <a:rPr lang="zh-CN" altLang="en-US" sz="2000" dirty="0" smtClean="0">
                <a:solidFill>
                  <a:schemeClr val="bg1"/>
                </a:solidFill>
              </a:rPr>
              <a:t>：</a:t>
            </a:r>
            <a:r>
              <a:rPr lang="zh-CN" altLang="en-US" sz="2000" dirty="0">
                <a:solidFill>
                  <a:schemeClr val="bg1"/>
                </a:solidFill>
              </a:rPr>
              <a:t>张量矩阵乘法是数学</a:t>
            </a:r>
            <a:r>
              <a:rPr lang="en-US" altLang="zh-CN" sz="2000" dirty="0">
                <a:solidFill>
                  <a:schemeClr val="bg1"/>
                </a:solidFill>
              </a:rPr>
              <a:t>,</a:t>
            </a:r>
            <a:r>
              <a:rPr lang="zh-CN" altLang="en-US" sz="2000" dirty="0">
                <a:solidFill>
                  <a:schemeClr val="bg1"/>
                </a:solidFill>
              </a:rPr>
              <a:t>物理学和信息学中一种众所周知的操作。</a:t>
            </a:r>
            <a:endParaRPr lang="zh-CN" altLang="en-US" sz="2000" dirty="0" smtClean="0">
              <a:solidFill>
                <a:schemeClr val="bg1"/>
              </a:solidFill>
              <a:latin typeface="+mj-lt"/>
            </a:endParaRPr>
          </a:p>
        </p:txBody>
      </p:sp>
      <p:pic>
        <p:nvPicPr>
          <p:cNvPr id="6" name="Picture 5"/>
          <p:cNvPicPr>
            <a:picLocks noChangeAspect="1"/>
          </p:cNvPicPr>
          <p:nvPr/>
        </p:nvPicPr>
        <p:blipFill>
          <a:blip r:embed="rId2"/>
          <a:stretch>
            <a:fillRect/>
          </a:stretch>
        </p:blipFill>
        <p:spPr>
          <a:xfrm>
            <a:off x="1565408" y="3929024"/>
            <a:ext cx="8895931" cy="2149270"/>
          </a:xfrm>
          <a:prstGeom prst="rect">
            <a:avLst/>
          </a:prstGeom>
        </p:spPr>
      </p:pic>
    </p:spTree>
    <p:extLst>
      <p:ext uri="{BB962C8B-B14F-4D97-AF65-F5344CB8AC3E}">
        <p14:creationId xmlns:p14="http://schemas.microsoft.com/office/powerpoint/2010/main" val="271003139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7" name="组合 16"/>
          <p:cNvGrpSpPr/>
          <p:nvPr/>
        </p:nvGrpSpPr>
        <p:grpSpPr>
          <a:xfrm>
            <a:off x="-2" y="167152"/>
            <a:ext cx="8227283" cy="4352306"/>
            <a:chOff x="3008036" y="2063700"/>
            <a:chExt cx="7181443" cy="4352306"/>
          </a:xfrm>
        </p:grpSpPr>
        <p:sp>
          <p:nvSpPr>
            <p:cNvPr id="9" name="文本框 8"/>
            <p:cNvSpPr txBox="1"/>
            <p:nvPr/>
          </p:nvSpPr>
          <p:spPr>
            <a:xfrm>
              <a:off x="3008036" y="2076356"/>
              <a:ext cx="7181443" cy="4339650"/>
            </a:xfrm>
            <a:prstGeom prst="rect">
              <a:avLst/>
            </a:prstGeom>
            <a:noFill/>
          </p:spPr>
          <p:txBody>
            <a:bodyPr wrap="square" rtlCol="0">
              <a:spAutoFit/>
            </a:bodyPr>
            <a:lstStyle/>
            <a:p>
              <a:pPr indent="540000"/>
              <a:r>
                <a:rPr lang="en-US" altLang="zh-CN" sz="2800" dirty="0">
                  <a:latin typeface="Calibri" charset="0"/>
                </a:rPr>
                <a:t> By analogy we study the tensor family of symbolic matrices [C  T</a:t>
              </a:r>
              <a:r>
                <a:rPr lang="en-US" altLang="zh-CN" sz="2800" dirty="0" smtClean="0">
                  <a:latin typeface="Calibri" charset="0"/>
                </a:rPr>
                <a:t>; </a:t>
              </a:r>
              <a:r>
                <a:rPr lang="en-US" altLang="zh-CN" sz="2800" dirty="0">
                  <a:latin typeface="Calibri" charset="0"/>
                </a:rPr>
                <a:t>A</a:t>
              </a:r>
              <a:r>
                <a:rPr lang="en-US" altLang="zh-CN" sz="2800" dirty="0" smtClean="0">
                  <a:latin typeface="Calibri" charset="0"/>
                </a:rPr>
                <a:t>  </a:t>
              </a:r>
              <a:r>
                <a:rPr lang="en-US" altLang="zh-CN" sz="2800" dirty="0">
                  <a:latin typeface="Calibri" charset="0"/>
                </a:rPr>
                <a:t>G]</a:t>
              </a:r>
              <a:r>
                <a:rPr lang="en-US" altLang="zh-CN" sz="2800" baseline="30000" dirty="0">
                  <a:latin typeface="Calibri" charset="0"/>
                </a:rPr>
                <a:t>(n)</a:t>
              </a:r>
              <a:r>
                <a:rPr lang="en-US" altLang="zh-CN" sz="2800" dirty="0">
                  <a:latin typeface="Calibri" charset="0"/>
                </a:rPr>
                <a:t> of the DNA-alphabet  A, C, G, T (adenine, cytosine, guanine, thymine)</a:t>
              </a:r>
              <a:r>
                <a:rPr lang="ru-RU" altLang="zh-CN" sz="2800" dirty="0">
                  <a:latin typeface="Calibri" charset="0"/>
                </a:rPr>
                <a:t>.</a:t>
              </a:r>
              <a:r>
                <a:rPr lang="zh-CN" altLang="en-US" sz="2800" dirty="0">
                  <a:latin typeface="Calibri" charset="0"/>
                </a:rPr>
                <a:t> </a:t>
              </a:r>
              <a:r>
                <a:rPr lang="en-US" altLang="zh-CN" sz="2800" dirty="0">
                  <a:latin typeface="Calibri" charset="0"/>
                </a:rPr>
                <a:t>Here  the matrix [C  </a:t>
              </a:r>
              <a:r>
                <a:rPr lang="en-US" altLang="zh-CN" sz="2800" dirty="0">
                  <a:latin typeface="Calibri" charset="0"/>
                </a:rPr>
                <a:t>T</a:t>
              </a:r>
              <a:r>
                <a:rPr lang="en-US" altLang="zh-CN" sz="2800" dirty="0" smtClean="0">
                  <a:latin typeface="Calibri" charset="0"/>
                </a:rPr>
                <a:t>; </a:t>
              </a:r>
              <a:r>
                <a:rPr lang="en-US" altLang="zh-CN" sz="2800" dirty="0">
                  <a:latin typeface="Calibri" charset="0"/>
                </a:rPr>
                <a:t>A</a:t>
              </a:r>
              <a:r>
                <a:rPr lang="en-US" altLang="zh-CN" sz="2800" dirty="0" smtClean="0">
                  <a:latin typeface="Calibri" charset="0"/>
                </a:rPr>
                <a:t>  </a:t>
              </a:r>
              <a:r>
                <a:rPr lang="en-US" altLang="zh-CN" sz="2800" dirty="0">
                  <a:latin typeface="Calibri" charset="0"/>
                </a:rPr>
                <a:t>G]</a:t>
              </a:r>
              <a:r>
                <a:rPr lang="en-US" altLang="zh-CN" sz="2800" baseline="30000" dirty="0">
                  <a:latin typeface="Calibri" charset="0"/>
                </a:rPr>
                <a:t>(3)</a:t>
              </a:r>
              <a:r>
                <a:rPr lang="en-US" altLang="zh-CN" sz="2800" dirty="0">
                  <a:latin typeface="Calibri" charset="0"/>
                </a:rPr>
                <a:t> </a:t>
              </a:r>
              <a:r>
                <a:rPr lang="en-US" altLang="zh-CN" sz="2800" dirty="0" smtClean="0">
                  <a:latin typeface="Calibri" charset="0"/>
                </a:rPr>
                <a:t>contains </a:t>
              </a:r>
              <a:r>
                <a:rPr lang="en-US" altLang="zh-CN" sz="2800" dirty="0">
                  <a:latin typeface="Calibri" charset="0"/>
                </a:rPr>
                <a:t>the complete </a:t>
              </a:r>
              <a:r>
                <a:rPr lang="en-US" altLang="zh-CN" sz="2800" dirty="0" smtClean="0">
                  <a:latin typeface="Calibri" charset="0"/>
                </a:rPr>
                <a:t>set</a:t>
              </a:r>
              <a:r>
                <a:rPr lang="ru-RU" altLang="zh-CN" sz="2800" dirty="0" smtClean="0">
                  <a:latin typeface="Calibri" charset="0"/>
                </a:rPr>
                <a:t> </a:t>
              </a:r>
              <a:r>
                <a:rPr lang="en-US" altLang="zh-CN" sz="2800" dirty="0">
                  <a:latin typeface="Calibri" charset="0"/>
                </a:rPr>
                <a:t>of 64 </a:t>
              </a:r>
              <a:r>
                <a:rPr lang="en-US" altLang="zh-CN" sz="2800" dirty="0" smtClean="0">
                  <a:latin typeface="Calibri" charset="0"/>
                </a:rPr>
                <a:t>triplets in </a:t>
              </a:r>
              <a:r>
                <a:rPr lang="en-US" altLang="zh-CN" sz="2800" dirty="0">
                  <a:latin typeface="Calibri" charset="0"/>
                </a:rPr>
                <a:t>a strong order</a:t>
              </a:r>
              <a:r>
                <a:rPr lang="en-US" altLang="zh-CN" sz="2800" dirty="0" smtClean="0">
                  <a:latin typeface="Calibri" charset="0"/>
                </a:rPr>
                <a:t>.</a:t>
              </a:r>
              <a:r>
                <a:rPr lang="en-US" altLang="zh-CN" sz="2800" dirty="0">
                  <a:latin typeface="Calibri" charset="0"/>
                </a:rPr>
                <a:t> We will show that this formally constructed </a:t>
              </a:r>
              <a:r>
                <a:rPr lang="en-US" altLang="zh-CN" sz="2800" dirty="0" smtClean="0">
                  <a:latin typeface="Calibri" charset="0"/>
                </a:rPr>
                <a:t>matrix </a:t>
              </a:r>
              <a:r>
                <a:rPr lang="en-US" altLang="zh-CN" sz="2800" dirty="0">
                  <a:latin typeface="Calibri" charset="0"/>
                </a:rPr>
                <a:t>of 64 triplets has unexpected connections with a </a:t>
              </a:r>
              <a:r>
                <a:rPr lang="en-GB" altLang="zh-CN" sz="2800" dirty="0">
                  <a:latin typeface="Calibri" charset="0"/>
                </a:rPr>
                <a:t>specificity of </a:t>
              </a:r>
              <a:r>
                <a:rPr lang="en-US" altLang="zh-CN" sz="2800" dirty="0">
                  <a:latin typeface="Calibri" charset="0"/>
                </a:rPr>
                <a:t>the degeneracy</a:t>
              </a:r>
              <a:r>
                <a:rPr lang="en-GB" altLang="zh-CN" sz="2800" dirty="0">
                  <a:latin typeface="Calibri" charset="0"/>
                </a:rPr>
                <a:t> </a:t>
              </a:r>
              <a:r>
                <a:rPr lang="en-US" altLang="zh-CN" sz="2800" dirty="0">
                  <a:latin typeface="Calibri" charset="0"/>
                </a:rPr>
                <a:t>of the genetic code and with the famous table of 64 hexagrams of the Ancient Chinese book  “I-</a:t>
              </a:r>
              <a:r>
                <a:rPr lang="en-US" altLang="zh-CN" sz="2800" dirty="0" err="1">
                  <a:latin typeface="Calibri" charset="0"/>
                </a:rPr>
                <a:t>Ching</a:t>
              </a:r>
              <a:r>
                <a:rPr lang="en-US" altLang="zh-CN" sz="2800" dirty="0">
                  <a:latin typeface="Calibri" charset="0"/>
                </a:rPr>
                <a:t>”.</a:t>
              </a:r>
              <a:r>
                <a:rPr lang="en-US" altLang="zh-CN" sz="2400" dirty="0">
                  <a:latin typeface="Calibri" charset="0"/>
                </a:rPr>
                <a:t/>
              </a:r>
              <a:br>
                <a:rPr lang="en-US" altLang="zh-CN" sz="2400" dirty="0">
                  <a:latin typeface="Calibri" charset="0"/>
                </a:rPr>
              </a:br>
              <a:endParaRPr lang="zh-CN" altLang="en-US" sz="2400" dirty="0">
                <a:solidFill>
                  <a:schemeClr val="bg1"/>
                </a:solidFill>
                <a:latin typeface="+mj-lt"/>
              </a:endParaRPr>
            </a:p>
          </p:txBody>
        </p:sp>
        <p:sp>
          <p:nvSpPr>
            <p:cNvPr id="11" name="矩形 10"/>
            <p:cNvSpPr/>
            <p:nvPr/>
          </p:nvSpPr>
          <p:spPr>
            <a:xfrm>
              <a:off x="9870282" y="2063700"/>
              <a:ext cx="1080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1" name="矩形 20"/>
          <p:cNvSpPr/>
          <p:nvPr/>
        </p:nvSpPr>
        <p:spPr>
          <a:xfrm>
            <a:off x="8346300" y="28576"/>
            <a:ext cx="3774260" cy="4140000"/>
          </a:xfrm>
          <a:prstGeom prst="rect">
            <a:avLst/>
          </a:prstGeom>
          <a:ln>
            <a:solidFill>
              <a:schemeClr val="accent1">
                <a:lumMod val="20000"/>
                <a:lumOff val="80000"/>
              </a:schemeClr>
            </a:solidFill>
          </a:ln>
        </p:spPr>
        <p:txBody>
          <a:bodyPr wrap="square">
            <a:spAutoFit/>
          </a:bodyPr>
          <a:lstStyle/>
          <a:p>
            <a:r>
              <a:rPr lang="zh-CN" altLang="en-US" sz="2200" dirty="0" smtClean="0">
                <a:solidFill>
                  <a:schemeClr val="bg1"/>
                </a:solidFill>
              </a:rPr>
              <a:t>用</a:t>
            </a:r>
            <a:r>
              <a:rPr lang="zh-CN" altLang="en-US" sz="2200" dirty="0">
                <a:solidFill>
                  <a:schemeClr val="bg1"/>
                </a:solidFill>
              </a:rPr>
              <a:t>类推的方法</a:t>
            </a:r>
            <a:r>
              <a:rPr lang="en-US" altLang="zh-CN" sz="2200" dirty="0">
                <a:solidFill>
                  <a:schemeClr val="bg1"/>
                </a:solidFill>
              </a:rPr>
              <a:t>,</a:t>
            </a:r>
            <a:r>
              <a:rPr lang="zh-CN" altLang="en-US" sz="2200" dirty="0">
                <a:solidFill>
                  <a:schemeClr val="bg1"/>
                </a:solidFill>
              </a:rPr>
              <a:t>我们研究符号矩阵的张量族</a:t>
            </a:r>
            <a:r>
              <a:rPr lang="en-US" altLang="zh-CN" sz="2200" dirty="0">
                <a:solidFill>
                  <a:schemeClr val="bg1"/>
                </a:solidFill>
              </a:rPr>
              <a:t>(C;T G)(n)</a:t>
            </a:r>
            <a:r>
              <a:rPr lang="zh-CN" altLang="en-US" sz="2200" dirty="0">
                <a:solidFill>
                  <a:schemeClr val="bg1"/>
                </a:solidFill>
              </a:rPr>
              <a:t>的</a:t>
            </a:r>
            <a:r>
              <a:rPr lang="en-US" altLang="zh-CN" sz="2200" dirty="0">
                <a:solidFill>
                  <a:schemeClr val="bg1"/>
                </a:solidFill>
              </a:rPr>
              <a:t>DNA-</a:t>
            </a:r>
            <a:r>
              <a:rPr lang="zh-CN" altLang="en-US" sz="2200" dirty="0">
                <a:solidFill>
                  <a:schemeClr val="bg1"/>
                </a:solidFill>
              </a:rPr>
              <a:t>字母</a:t>
            </a:r>
            <a:r>
              <a:rPr lang="en-US" altLang="zh-CN" sz="2200" dirty="0">
                <a:solidFill>
                  <a:schemeClr val="bg1"/>
                </a:solidFill>
              </a:rPr>
              <a:t>A,C</a:t>
            </a:r>
            <a:r>
              <a:rPr lang="zh-CN" altLang="en-US" sz="2200" dirty="0">
                <a:solidFill>
                  <a:schemeClr val="bg1"/>
                </a:solidFill>
              </a:rPr>
              <a:t>、</a:t>
            </a:r>
            <a:r>
              <a:rPr lang="en-US" altLang="zh-CN" sz="2200" dirty="0">
                <a:solidFill>
                  <a:schemeClr val="bg1"/>
                </a:solidFill>
              </a:rPr>
              <a:t>G</a:t>
            </a:r>
            <a:r>
              <a:rPr lang="zh-CN" altLang="en-US" sz="2200" dirty="0">
                <a:solidFill>
                  <a:schemeClr val="bg1"/>
                </a:solidFill>
              </a:rPr>
              <a:t>、</a:t>
            </a:r>
            <a:r>
              <a:rPr lang="en-US" altLang="zh-CN" sz="2200" dirty="0">
                <a:solidFill>
                  <a:schemeClr val="bg1"/>
                </a:solidFill>
              </a:rPr>
              <a:t>T</a:t>
            </a:r>
            <a:br>
              <a:rPr lang="en-US" altLang="zh-CN" sz="2200" dirty="0">
                <a:solidFill>
                  <a:schemeClr val="bg1"/>
                </a:solidFill>
              </a:rPr>
            </a:br>
            <a:r>
              <a:rPr lang="en-US" altLang="zh-CN" sz="2200" dirty="0">
                <a:solidFill>
                  <a:schemeClr val="bg1"/>
                </a:solidFill>
              </a:rPr>
              <a:t>(</a:t>
            </a:r>
            <a:r>
              <a:rPr lang="zh-CN" altLang="en-US" sz="2200" dirty="0">
                <a:solidFill>
                  <a:schemeClr val="bg1"/>
                </a:solidFill>
              </a:rPr>
              <a:t>腺嘌呤、胞嘧啶、鸟嘌呤、胸腺嘧啶</a:t>
            </a:r>
            <a:r>
              <a:rPr lang="en-US" altLang="zh-CN" sz="2200" dirty="0">
                <a:solidFill>
                  <a:schemeClr val="bg1"/>
                </a:solidFill>
              </a:rPr>
              <a:t>)</a:t>
            </a:r>
            <a:r>
              <a:rPr lang="zh-CN" altLang="en-US" sz="2200" dirty="0">
                <a:solidFill>
                  <a:schemeClr val="bg1"/>
                </a:solidFill>
              </a:rPr>
              <a:t>。</a:t>
            </a:r>
          </a:p>
          <a:p>
            <a:r>
              <a:rPr lang="zh-CN" altLang="en-US" sz="2200" dirty="0">
                <a:solidFill>
                  <a:schemeClr val="bg1"/>
                </a:solidFill>
              </a:rPr>
              <a:t>这里的矩阵</a:t>
            </a:r>
            <a:r>
              <a:rPr lang="en-US" altLang="zh-CN" sz="2200" dirty="0">
                <a:solidFill>
                  <a:schemeClr val="bg1"/>
                </a:solidFill>
              </a:rPr>
              <a:t>(C;T G)(3)</a:t>
            </a:r>
            <a:r>
              <a:rPr lang="zh-CN" altLang="en-US" sz="2200" dirty="0">
                <a:solidFill>
                  <a:schemeClr val="bg1"/>
                </a:solidFill>
              </a:rPr>
              <a:t>包含</a:t>
            </a:r>
            <a:r>
              <a:rPr lang="en-US" altLang="zh-CN" sz="2200" dirty="0">
                <a:solidFill>
                  <a:schemeClr val="bg1"/>
                </a:solidFill>
              </a:rPr>
              <a:t/>
            </a:r>
            <a:br>
              <a:rPr lang="en-US" altLang="zh-CN" sz="2200" dirty="0">
                <a:solidFill>
                  <a:schemeClr val="bg1"/>
                </a:solidFill>
              </a:rPr>
            </a:br>
            <a:r>
              <a:rPr lang="en-US" altLang="zh-CN" sz="2200" dirty="0">
                <a:solidFill>
                  <a:schemeClr val="bg1"/>
                </a:solidFill>
              </a:rPr>
              <a:t>64</a:t>
            </a:r>
            <a:r>
              <a:rPr lang="zh-CN" altLang="en-US" sz="2200" dirty="0">
                <a:solidFill>
                  <a:schemeClr val="bg1"/>
                </a:solidFill>
              </a:rPr>
              <a:t>密码子的强大顺序。</a:t>
            </a:r>
          </a:p>
          <a:p>
            <a:r>
              <a:rPr lang="zh-CN" altLang="en-US" sz="2200" dirty="0">
                <a:solidFill>
                  <a:schemeClr val="bg1"/>
                </a:solidFill>
                <a:latin typeface="Calibri" charset="0"/>
              </a:rPr>
              <a:t>我们将会展示这些由</a:t>
            </a:r>
            <a:r>
              <a:rPr lang="en-US" altLang="zh-CN" sz="2200" dirty="0">
                <a:solidFill>
                  <a:schemeClr val="bg1"/>
                </a:solidFill>
                <a:latin typeface="Calibri" charset="0"/>
              </a:rPr>
              <a:t>64</a:t>
            </a:r>
            <a:r>
              <a:rPr lang="zh-CN" altLang="en-US" sz="2200" dirty="0">
                <a:solidFill>
                  <a:schemeClr val="bg1"/>
                </a:solidFill>
                <a:latin typeface="Calibri" charset="0"/>
              </a:rPr>
              <a:t>三元体构造构成的矩阵与</a:t>
            </a:r>
            <a:r>
              <a:rPr lang="zh-CN" altLang="en-US" sz="2200" dirty="0">
                <a:solidFill>
                  <a:schemeClr val="bg1"/>
                </a:solidFill>
              </a:rPr>
              <a:t>特异性遗传密码</a:t>
            </a:r>
            <a:r>
              <a:rPr lang="zh-CN" altLang="en-US" sz="2200" dirty="0">
                <a:solidFill>
                  <a:schemeClr val="bg1"/>
                </a:solidFill>
                <a:latin typeface="Calibri" charset="0"/>
              </a:rPr>
              <a:t>简并</a:t>
            </a:r>
            <a:r>
              <a:rPr lang="zh-CN" altLang="en-US" sz="2200" dirty="0">
                <a:solidFill>
                  <a:schemeClr val="bg1"/>
                </a:solidFill>
              </a:rPr>
              <a:t>以及中国古书</a:t>
            </a:r>
            <a:r>
              <a:rPr lang="en-US" altLang="zh-CN" sz="2200" dirty="0">
                <a:solidFill>
                  <a:schemeClr val="bg1"/>
                </a:solidFill>
              </a:rPr>
              <a:t>《</a:t>
            </a:r>
            <a:r>
              <a:rPr lang="zh-CN" altLang="en-US" sz="2200" dirty="0">
                <a:solidFill>
                  <a:schemeClr val="bg1"/>
                </a:solidFill>
              </a:rPr>
              <a:t>易经</a:t>
            </a:r>
            <a:r>
              <a:rPr lang="en-US" altLang="zh-CN" sz="2200" dirty="0">
                <a:solidFill>
                  <a:schemeClr val="bg1"/>
                </a:solidFill>
              </a:rPr>
              <a:t>》</a:t>
            </a:r>
            <a:r>
              <a:rPr lang="zh-CN" altLang="en-US" sz="2200" dirty="0">
                <a:solidFill>
                  <a:schemeClr val="bg1"/>
                </a:solidFill>
              </a:rPr>
              <a:t>中的</a:t>
            </a:r>
            <a:r>
              <a:rPr lang="en-US" altLang="zh-CN" sz="2200" dirty="0">
                <a:solidFill>
                  <a:schemeClr val="bg1"/>
                </a:solidFill>
              </a:rPr>
              <a:t>64</a:t>
            </a:r>
            <a:r>
              <a:rPr lang="zh-CN" altLang="en-US" sz="2200" dirty="0">
                <a:solidFill>
                  <a:schemeClr val="bg1"/>
                </a:solidFill>
              </a:rPr>
              <a:t>卦</a:t>
            </a:r>
            <a:r>
              <a:rPr lang="zh-CN" altLang="en-US" sz="2200" dirty="0">
                <a:solidFill>
                  <a:schemeClr val="bg1"/>
                </a:solidFill>
                <a:latin typeface="Calibri" charset="0"/>
              </a:rPr>
              <a:t>有着意想不到的联系，</a:t>
            </a:r>
            <a:r>
              <a:rPr lang="en-US" altLang="zh-CN" sz="2800" dirty="0">
                <a:latin typeface="Calibri" charset="0"/>
              </a:rPr>
              <a:t/>
            </a:r>
            <a:br>
              <a:rPr lang="en-US" altLang="zh-CN" sz="2800" dirty="0">
                <a:latin typeface="Calibri" charset="0"/>
              </a:rPr>
            </a:br>
            <a:r>
              <a:rPr lang="en-US" altLang="zh-CN" sz="3200" dirty="0">
                <a:latin typeface="Calibri" charset="0"/>
              </a:rPr>
              <a:t/>
            </a:r>
            <a:br>
              <a:rPr lang="en-US" altLang="zh-CN" sz="3200" dirty="0">
                <a:latin typeface="Calibri" charset="0"/>
              </a:rPr>
            </a:br>
            <a:r>
              <a:rPr lang="en-US" altLang="zh-CN" sz="3200" dirty="0">
                <a:latin typeface="Calibri" charset="0"/>
              </a:rPr>
              <a:t/>
            </a:r>
            <a:br>
              <a:rPr lang="en-US" altLang="zh-CN" sz="3200" dirty="0">
                <a:latin typeface="Calibri" charset="0"/>
              </a:rPr>
            </a:br>
            <a:endParaRPr lang="zh-CN" altLang="zh-CN" sz="2400" dirty="0">
              <a:solidFill>
                <a:schemeClr val="bg1"/>
              </a:solidFill>
              <a:latin typeface="+mj-lt"/>
            </a:endParaRPr>
          </a:p>
        </p:txBody>
      </p:sp>
      <p:sp>
        <p:nvSpPr>
          <p:cNvPr id="4" name="Rectangle 3"/>
          <p:cNvSpPr/>
          <p:nvPr/>
        </p:nvSpPr>
        <p:spPr>
          <a:xfrm>
            <a:off x="0" y="4231037"/>
            <a:ext cx="12192000" cy="2758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n>
                <a:solidFill>
                  <a:schemeClr val="bg1"/>
                </a:solidFill>
              </a:ln>
              <a:solidFill>
                <a:schemeClr val="bg1"/>
              </a:solidFill>
            </a:endParaRPr>
          </a:p>
        </p:txBody>
      </p:sp>
      <p:pic>
        <p:nvPicPr>
          <p:cNvPr id="10" name="Picture 9"/>
          <p:cNvPicPr>
            <a:picLocks noChangeAspect="1"/>
          </p:cNvPicPr>
          <p:nvPr/>
        </p:nvPicPr>
        <p:blipFill>
          <a:blip r:embed="rId2"/>
          <a:stretch>
            <a:fillRect/>
          </a:stretch>
        </p:blipFill>
        <p:spPr>
          <a:xfrm>
            <a:off x="1784525" y="5045236"/>
            <a:ext cx="2857500" cy="1130300"/>
          </a:xfrm>
          <a:prstGeom prst="rect">
            <a:avLst/>
          </a:prstGeom>
        </p:spPr>
      </p:pic>
      <p:pic>
        <p:nvPicPr>
          <p:cNvPr id="12" name="Picture 11"/>
          <p:cNvPicPr>
            <a:picLocks noChangeAspect="1"/>
          </p:cNvPicPr>
          <p:nvPr/>
        </p:nvPicPr>
        <p:blipFill>
          <a:blip r:embed="rId3"/>
          <a:stretch>
            <a:fillRect/>
          </a:stretch>
        </p:blipFill>
        <p:spPr>
          <a:xfrm>
            <a:off x="5352041" y="4377433"/>
            <a:ext cx="5830232" cy="2263533"/>
          </a:xfrm>
          <a:prstGeom prst="rect">
            <a:avLst/>
          </a:prstGeom>
        </p:spPr>
      </p:pic>
    </p:spTree>
    <p:extLst>
      <p:ext uri="{BB962C8B-B14F-4D97-AF65-F5344CB8AC3E}">
        <p14:creationId xmlns:p14="http://schemas.microsoft.com/office/powerpoint/2010/main" val="257007111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主题">
  <a:themeElements>
    <a:clrScheme name="自定义 32">
      <a:dk1>
        <a:srgbClr val="000000"/>
      </a:dk1>
      <a:lt1>
        <a:srgbClr val="FFFFFF"/>
      </a:lt1>
      <a:dk2>
        <a:srgbClr val="7F7F7F"/>
      </a:dk2>
      <a:lt2>
        <a:srgbClr val="E7E6E6"/>
      </a:lt2>
      <a:accent1>
        <a:srgbClr val="00BA89"/>
      </a:accent1>
      <a:accent2>
        <a:srgbClr val="0F2B37"/>
      </a:accent2>
      <a:accent3>
        <a:srgbClr val="FFB441"/>
      </a:accent3>
      <a:accent4>
        <a:srgbClr val="AFABAB"/>
      </a:accent4>
      <a:accent5>
        <a:srgbClr val="DBD9D9"/>
      </a:accent5>
      <a:accent6>
        <a:srgbClr val="46A7E2"/>
      </a:accent6>
      <a:hlink>
        <a:srgbClr val="46A7E2"/>
      </a:hlink>
      <a:folHlink>
        <a:srgbClr val="46A7E2"/>
      </a:folHlink>
    </a:clrScheme>
    <a:fontScheme name="Helvetica">
      <a:majorFont>
        <a:latin typeface="Helvetica"/>
        <a:ea typeface="方正大黑简体"/>
        <a:cs typeface=""/>
      </a:majorFont>
      <a:minorFont>
        <a:latin typeface="Helvetica"/>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自定义 32">
    <a:dk1>
      <a:srgbClr val="000000"/>
    </a:dk1>
    <a:lt1>
      <a:srgbClr val="FFFFFF"/>
    </a:lt1>
    <a:dk2>
      <a:srgbClr val="7F7F7F"/>
    </a:dk2>
    <a:lt2>
      <a:srgbClr val="E7E6E6"/>
    </a:lt2>
    <a:accent1>
      <a:srgbClr val="00BA89"/>
    </a:accent1>
    <a:accent2>
      <a:srgbClr val="0F2B37"/>
    </a:accent2>
    <a:accent3>
      <a:srgbClr val="FFB441"/>
    </a:accent3>
    <a:accent4>
      <a:srgbClr val="AFABAB"/>
    </a:accent4>
    <a:accent5>
      <a:srgbClr val="DBD9D9"/>
    </a:accent5>
    <a:accent6>
      <a:srgbClr val="46A7E2"/>
    </a:accent6>
    <a:hlink>
      <a:srgbClr val="46A7E2"/>
    </a:hlink>
    <a:folHlink>
      <a:srgbClr val="46A7E2"/>
    </a:folHlink>
  </a:clrScheme>
</a:themeOverride>
</file>

<file path=ppt/theme/themeOverride10.xml><?xml version="1.0" encoding="utf-8"?>
<a:themeOverride xmlns:a="http://schemas.openxmlformats.org/drawingml/2006/main">
  <a:clrScheme name="自定义 32">
    <a:dk1>
      <a:srgbClr val="000000"/>
    </a:dk1>
    <a:lt1>
      <a:srgbClr val="FFFFFF"/>
    </a:lt1>
    <a:dk2>
      <a:srgbClr val="7F7F7F"/>
    </a:dk2>
    <a:lt2>
      <a:srgbClr val="E7E6E6"/>
    </a:lt2>
    <a:accent1>
      <a:srgbClr val="00BA89"/>
    </a:accent1>
    <a:accent2>
      <a:srgbClr val="0F2B37"/>
    </a:accent2>
    <a:accent3>
      <a:srgbClr val="FFB441"/>
    </a:accent3>
    <a:accent4>
      <a:srgbClr val="AFABAB"/>
    </a:accent4>
    <a:accent5>
      <a:srgbClr val="DBD9D9"/>
    </a:accent5>
    <a:accent6>
      <a:srgbClr val="46A7E2"/>
    </a:accent6>
    <a:hlink>
      <a:srgbClr val="46A7E2"/>
    </a:hlink>
    <a:folHlink>
      <a:srgbClr val="46A7E2"/>
    </a:folHlink>
  </a:clrScheme>
</a:themeOverride>
</file>

<file path=ppt/theme/themeOverride2.xml><?xml version="1.0" encoding="utf-8"?>
<a:themeOverride xmlns:a="http://schemas.openxmlformats.org/drawingml/2006/main">
  <a:clrScheme name="自定义 32">
    <a:dk1>
      <a:srgbClr val="000000"/>
    </a:dk1>
    <a:lt1>
      <a:srgbClr val="FFFFFF"/>
    </a:lt1>
    <a:dk2>
      <a:srgbClr val="7F7F7F"/>
    </a:dk2>
    <a:lt2>
      <a:srgbClr val="E7E6E6"/>
    </a:lt2>
    <a:accent1>
      <a:srgbClr val="00BA89"/>
    </a:accent1>
    <a:accent2>
      <a:srgbClr val="0F2B37"/>
    </a:accent2>
    <a:accent3>
      <a:srgbClr val="FFB441"/>
    </a:accent3>
    <a:accent4>
      <a:srgbClr val="AFABAB"/>
    </a:accent4>
    <a:accent5>
      <a:srgbClr val="DBD9D9"/>
    </a:accent5>
    <a:accent6>
      <a:srgbClr val="46A7E2"/>
    </a:accent6>
    <a:hlink>
      <a:srgbClr val="46A7E2"/>
    </a:hlink>
    <a:folHlink>
      <a:srgbClr val="46A7E2"/>
    </a:folHlink>
  </a:clrScheme>
</a:themeOverride>
</file>

<file path=ppt/theme/themeOverride3.xml><?xml version="1.0" encoding="utf-8"?>
<a:themeOverride xmlns:a="http://schemas.openxmlformats.org/drawingml/2006/main">
  <a:clrScheme name="自定义 32">
    <a:dk1>
      <a:srgbClr val="000000"/>
    </a:dk1>
    <a:lt1>
      <a:srgbClr val="FFFFFF"/>
    </a:lt1>
    <a:dk2>
      <a:srgbClr val="7F7F7F"/>
    </a:dk2>
    <a:lt2>
      <a:srgbClr val="E7E6E6"/>
    </a:lt2>
    <a:accent1>
      <a:srgbClr val="00BA89"/>
    </a:accent1>
    <a:accent2>
      <a:srgbClr val="0F2B37"/>
    </a:accent2>
    <a:accent3>
      <a:srgbClr val="FFB441"/>
    </a:accent3>
    <a:accent4>
      <a:srgbClr val="AFABAB"/>
    </a:accent4>
    <a:accent5>
      <a:srgbClr val="DBD9D9"/>
    </a:accent5>
    <a:accent6>
      <a:srgbClr val="46A7E2"/>
    </a:accent6>
    <a:hlink>
      <a:srgbClr val="46A7E2"/>
    </a:hlink>
    <a:folHlink>
      <a:srgbClr val="46A7E2"/>
    </a:folHlink>
  </a:clrScheme>
</a:themeOverride>
</file>

<file path=ppt/theme/themeOverride4.xml><?xml version="1.0" encoding="utf-8"?>
<a:themeOverride xmlns:a="http://schemas.openxmlformats.org/drawingml/2006/main">
  <a:clrScheme name="自定义 32">
    <a:dk1>
      <a:srgbClr val="000000"/>
    </a:dk1>
    <a:lt1>
      <a:srgbClr val="FFFFFF"/>
    </a:lt1>
    <a:dk2>
      <a:srgbClr val="7F7F7F"/>
    </a:dk2>
    <a:lt2>
      <a:srgbClr val="E7E6E6"/>
    </a:lt2>
    <a:accent1>
      <a:srgbClr val="00BA89"/>
    </a:accent1>
    <a:accent2>
      <a:srgbClr val="0F2B37"/>
    </a:accent2>
    <a:accent3>
      <a:srgbClr val="FFB441"/>
    </a:accent3>
    <a:accent4>
      <a:srgbClr val="AFABAB"/>
    </a:accent4>
    <a:accent5>
      <a:srgbClr val="DBD9D9"/>
    </a:accent5>
    <a:accent6>
      <a:srgbClr val="46A7E2"/>
    </a:accent6>
    <a:hlink>
      <a:srgbClr val="46A7E2"/>
    </a:hlink>
    <a:folHlink>
      <a:srgbClr val="46A7E2"/>
    </a:folHlink>
  </a:clrScheme>
</a:themeOverride>
</file>

<file path=ppt/theme/themeOverride5.xml><?xml version="1.0" encoding="utf-8"?>
<a:themeOverride xmlns:a="http://schemas.openxmlformats.org/drawingml/2006/main">
  <a:clrScheme name="自定义 32">
    <a:dk1>
      <a:srgbClr val="000000"/>
    </a:dk1>
    <a:lt1>
      <a:srgbClr val="FFFFFF"/>
    </a:lt1>
    <a:dk2>
      <a:srgbClr val="7F7F7F"/>
    </a:dk2>
    <a:lt2>
      <a:srgbClr val="E7E6E6"/>
    </a:lt2>
    <a:accent1>
      <a:srgbClr val="00BA89"/>
    </a:accent1>
    <a:accent2>
      <a:srgbClr val="0F2B37"/>
    </a:accent2>
    <a:accent3>
      <a:srgbClr val="FFB441"/>
    </a:accent3>
    <a:accent4>
      <a:srgbClr val="AFABAB"/>
    </a:accent4>
    <a:accent5>
      <a:srgbClr val="DBD9D9"/>
    </a:accent5>
    <a:accent6>
      <a:srgbClr val="46A7E2"/>
    </a:accent6>
    <a:hlink>
      <a:srgbClr val="46A7E2"/>
    </a:hlink>
    <a:folHlink>
      <a:srgbClr val="46A7E2"/>
    </a:folHlink>
  </a:clrScheme>
</a:themeOverride>
</file>

<file path=ppt/theme/themeOverride6.xml><?xml version="1.0" encoding="utf-8"?>
<a:themeOverride xmlns:a="http://schemas.openxmlformats.org/drawingml/2006/main">
  <a:clrScheme name="自定义 32">
    <a:dk1>
      <a:srgbClr val="000000"/>
    </a:dk1>
    <a:lt1>
      <a:srgbClr val="FFFFFF"/>
    </a:lt1>
    <a:dk2>
      <a:srgbClr val="7F7F7F"/>
    </a:dk2>
    <a:lt2>
      <a:srgbClr val="E7E6E6"/>
    </a:lt2>
    <a:accent1>
      <a:srgbClr val="00BA89"/>
    </a:accent1>
    <a:accent2>
      <a:srgbClr val="0F2B37"/>
    </a:accent2>
    <a:accent3>
      <a:srgbClr val="FFB441"/>
    </a:accent3>
    <a:accent4>
      <a:srgbClr val="AFABAB"/>
    </a:accent4>
    <a:accent5>
      <a:srgbClr val="DBD9D9"/>
    </a:accent5>
    <a:accent6>
      <a:srgbClr val="46A7E2"/>
    </a:accent6>
    <a:hlink>
      <a:srgbClr val="46A7E2"/>
    </a:hlink>
    <a:folHlink>
      <a:srgbClr val="46A7E2"/>
    </a:folHlink>
  </a:clrScheme>
</a:themeOverride>
</file>

<file path=ppt/theme/themeOverride7.xml><?xml version="1.0" encoding="utf-8"?>
<a:themeOverride xmlns:a="http://schemas.openxmlformats.org/drawingml/2006/main">
  <a:clrScheme name="自定义 32">
    <a:dk1>
      <a:srgbClr val="000000"/>
    </a:dk1>
    <a:lt1>
      <a:srgbClr val="FFFFFF"/>
    </a:lt1>
    <a:dk2>
      <a:srgbClr val="7F7F7F"/>
    </a:dk2>
    <a:lt2>
      <a:srgbClr val="E7E6E6"/>
    </a:lt2>
    <a:accent1>
      <a:srgbClr val="00BA89"/>
    </a:accent1>
    <a:accent2>
      <a:srgbClr val="0F2B37"/>
    </a:accent2>
    <a:accent3>
      <a:srgbClr val="FFB441"/>
    </a:accent3>
    <a:accent4>
      <a:srgbClr val="AFABAB"/>
    </a:accent4>
    <a:accent5>
      <a:srgbClr val="DBD9D9"/>
    </a:accent5>
    <a:accent6>
      <a:srgbClr val="46A7E2"/>
    </a:accent6>
    <a:hlink>
      <a:srgbClr val="46A7E2"/>
    </a:hlink>
    <a:folHlink>
      <a:srgbClr val="46A7E2"/>
    </a:folHlink>
  </a:clrScheme>
</a:themeOverride>
</file>

<file path=ppt/theme/themeOverride8.xml><?xml version="1.0" encoding="utf-8"?>
<a:themeOverride xmlns:a="http://schemas.openxmlformats.org/drawingml/2006/main">
  <a:clrScheme name="自定义 32">
    <a:dk1>
      <a:srgbClr val="000000"/>
    </a:dk1>
    <a:lt1>
      <a:srgbClr val="FFFFFF"/>
    </a:lt1>
    <a:dk2>
      <a:srgbClr val="7F7F7F"/>
    </a:dk2>
    <a:lt2>
      <a:srgbClr val="E7E6E6"/>
    </a:lt2>
    <a:accent1>
      <a:srgbClr val="00BA89"/>
    </a:accent1>
    <a:accent2>
      <a:srgbClr val="0F2B37"/>
    </a:accent2>
    <a:accent3>
      <a:srgbClr val="FFB441"/>
    </a:accent3>
    <a:accent4>
      <a:srgbClr val="AFABAB"/>
    </a:accent4>
    <a:accent5>
      <a:srgbClr val="DBD9D9"/>
    </a:accent5>
    <a:accent6>
      <a:srgbClr val="46A7E2"/>
    </a:accent6>
    <a:hlink>
      <a:srgbClr val="46A7E2"/>
    </a:hlink>
    <a:folHlink>
      <a:srgbClr val="46A7E2"/>
    </a:folHlink>
  </a:clrScheme>
</a:themeOverride>
</file>

<file path=ppt/theme/themeOverride9.xml><?xml version="1.0" encoding="utf-8"?>
<a:themeOverride xmlns:a="http://schemas.openxmlformats.org/drawingml/2006/main">
  <a:clrScheme name="自定义 32">
    <a:dk1>
      <a:srgbClr val="000000"/>
    </a:dk1>
    <a:lt1>
      <a:srgbClr val="FFFFFF"/>
    </a:lt1>
    <a:dk2>
      <a:srgbClr val="7F7F7F"/>
    </a:dk2>
    <a:lt2>
      <a:srgbClr val="E7E6E6"/>
    </a:lt2>
    <a:accent1>
      <a:srgbClr val="00BA89"/>
    </a:accent1>
    <a:accent2>
      <a:srgbClr val="0F2B37"/>
    </a:accent2>
    <a:accent3>
      <a:srgbClr val="FFB441"/>
    </a:accent3>
    <a:accent4>
      <a:srgbClr val="AFABAB"/>
    </a:accent4>
    <a:accent5>
      <a:srgbClr val="DBD9D9"/>
    </a:accent5>
    <a:accent6>
      <a:srgbClr val="46A7E2"/>
    </a:accent6>
    <a:hlink>
      <a:srgbClr val="46A7E2"/>
    </a:hlink>
    <a:folHlink>
      <a:srgbClr val="46A7E2"/>
    </a:folHlink>
  </a:clrScheme>
</a:themeOverride>
</file>

<file path=docProps/app.xml><?xml version="1.0" encoding="utf-8"?>
<Properties xmlns="http://schemas.openxmlformats.org/officeDocument/2006/extended-properties" xmlns:vt="http://schemas.openxmlformats.org/officeDocument/2006/docPropsVTypes">
  <Template/>
  <TotalTime>4112</TotalTime>
  <Words>4957</Words>
  <Application>Microsoft Macintosh PowerPoint</Application>
  <PresentationFormat>Custom</PresentationFormat>
  <Paragraphs>254</Paragraphs>
  <Slides>58</Slides>
  <Notes>0</Notes>
  <HiddenSlides>0</HiddenSlides>
  <MMClips>1</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3</vt:i4>
      </vt:variant>
      <vt:variant>
        <vt:lpstr>Slide Titles</vt:lpstr>
      </vt:variant>
      <vt:variant>
        <vt:i4>58</vt:i4>
      </vt:variant>
    </vt:vector>
  </HeadingPairs>
  <TitlesOfParts>
    <vt:vector size="63" baseType="lpstr">
      <vt:lpstr>Office 主题</vt:lpstr>
      <vt:lpstr>\\localhost\Users\Sergej\Desktop\ДЕЛА\КИТАЙ 2016\МОИ ЛЕКЦИИ КИТАЙ 2016\Document1!OLE_LINK1</vt:lpstr>
      <vt:lpstr>Image</vt:lpstr>
      <vt:lpstr>Точечный рисунок</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unexpected phenomenological fact is a symmetrical disposition of black triplets and white triplets in the genomatrix [C  T; A  G](3), which was constructed formally without any mention about strong and weak roots, amino acids and about the degeneracy of the genetic code: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 English, initial materials of this presentation exist in Internet for free reading in the book: Petoukhov S., He M. “Symmetrical Analysis Techniques for Genetic Systems and Bioinformatics”, IGI Global, Hershey, USA, 2009, 271 p. -http://www.evernote.com/l/AFnRwSleQRRMI7PGAKFzZgkUEdMP10Lv5J0/ .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just</dc:creator>
  <cp:lastModifiedBy>-</cp:lastModifiedBy>
  <cp:revision>230</cp:revision>
  <cp:lastPrinted>2016-09-12T05:48:59Z</cp:lastPrinted>
  <dcterms:created xsi:type="dcterms:W3CDTF">2015-05-12T05:39:49Z</dcterms:created>
  <dcterms:modified xsi:type="dcterms:W3CDTF">2016-09-12T07:06:44Z</dcterms:modified>
</cp:coreProperties>
</file>